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Economica"/>
      <p:regular r:id="rId15"/>
      <p:bold r:id="rId16"/>
      <p:italic r:id="rId17"/>
      <p:boldItalic r:id="rId18"/>
    </p:embeddedFont>
    <p:embeddedFont>
      <p:font typeface="Lato Light"/>
      <p:regular r:id="rId19"/>
      <p:bold r:id="rId20"/>
      <p:italic r:id="rId21"/>
      <p:boldItalic r:id="rId22"/>
    </p:embeddedFont>
    <p:embeddedFont>
      <p:font typeface="Open Sans"/>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Light-bold.fntdata"/><Relationship Id="rId22" Type="http://schemas.openxmlformats.org/officeDocument/2006/relationships/font" Target="fonts/LatoLight-boldItalic.fntdata"/><Relationship Id="rId21" Type="http://schemas.openxmlformats.org/officeDocument/2006/relationships/font" Target="fonts/LatoLight-italic.fntdata"/><Relationship Id="rId24" Type="http://schemas.openxmlformats.org/officeDocument/2006/relationships/font" Target="fonts/OpenSans-bold.fntdata"/><Relationship Id="rId23" Type="http://schemas.openxmlformats.org/officeDocument/2006/relationships/font" Target="fonts/OpenSans-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OpenSans-boldItalic.fntdata"/><Relationship Id="rId25" Type="http://schemas.openxmlformats.org/officeDocument/2006/relationships/font" Target="fonts/OpenSans-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font" Target="fonts/Economica-regular.fntdata"/><Relationship Id="rId14" Type="http://schemas.openxmlformats.org/officeDocument/2006/relationships/slide" Target="slides/slide9.xml"/><Relationship Id="rId17" Type="http://schemas.openxmlformats.org/officeDocument/2006/relationships/font" Target="fonts/Economica-italic.fntdata"/><Relationship Id="rId16" Type="http://schemas.openxmlformats.org/officeDocument/2006/relationships/font" Target="fonts/Economica-bold.fntdata"/><Relationship Id="rId19" Type="http://schemas.openxmlformats.org/officeDocument/2006/relationships/font" Target="fonts/LatoLight-regular.fntdata"/><Relationship Id="rId18" Type="http://schemas.openxmlformats.org/officeDocument/2006/relationships/font" Target="fonts/Economica-boldItalic.fntdata"/></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fe07acfdeb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fe07acfdeb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fe07acfdeb_0_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3" name="Google Shape;73;gfe07acfdeb_0_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n" sz="1100">
                <a:solidFill>
                  <a:schemeClr val="dk1"/>
                </a:solidFill>
              </a:rPr>
              <a:t>State / By Year / Details</a:t>
            </a:r>
            <a:endParaRPr/>
          </a:p>
          <a:p>
            <a:pPr indent="0" lvl="0" marL="0" rtl="0" algn="l">
              <a:lnSpc>
                <a:spcPct val="100000"/>
              </a:lnSpc>
              <a:spcBef>
                <a:spcPts val="0"/>
              </a:spcBef>
              <a:spcAft>
                <a:spcPts val="0"/>
              </a:spcAft>
              <a:buSzPts val="1100"/>
              <a:buNone/>
            </a:pPr>
            <a:r>
              <a:rPr lang="en" sz="1100">
                <a:solidFill>
                  <a:schemeClr val="dk1"/>
                </a:solidFill>
              </a:rPr>
              <a:t>ICE Bans:</a:t>
            </a:r>
            <a:endParaRPr/>
          </a:p>
          <a:p>
            <a:pPr indent="0" lvl="0" marL="0" rtl="0" algn="l">
              <a:lnSpc>
                <a:spcPct val="100000"/>
              </a:lnSpc>
              <a:spcBef>
                <a:spcPts val="0"/>
              </a:spcBef>
              <a:spcAft>
                <a:spcPts val="0"/>
              </a:spcAft>
              <a:buClr>
                <a:schemeClr val="dk1"/>
              </a:buClr>
              <a:buSzPts val="1100"/>
              <a:buFont typeface="Arial"/>
              <a:buNone/>
            </a:pPr>
            <a:r>
              <a:rPr lang="en" sz="1100">
                <a:solidFill>
                  <a:schemeClr val="dk1"/>
                </a:solidFill>
              </a:rPr>
              <a:t>Washington / 2030 / All new vehicles sold must be zero emission</a:t>
            </a:r>
            <a:endParaRPr/>
          </a:p>
          <a:p>
            <a:pPr indent="0" lvl="0" marL="0" rtl="0" algn="l">
              <a:lnSpc>
                <a:spcPct val="100000"/>
              </a:lnSpc>
              <a:spcBef>
                <a:spcPts val="0"/>
              </a:spcBef>
              <a:spcAft>
                <a:spcPts val="0"/>
              </a:spcAft>
              <a:buClr>
                <a:schemeClr val="dk1"/>
              </a:buClr>
              <a:buSzPts val="1100"/>
              <a:buFont typeface="Arial"/>
              <a:buNone/>
            </a:pPr>
            <a:r>
              <a:rPr lang="en" sz="1100">
                <a:solidFill>
                  <a:schemeClr val="dk1"/>
                </a:solidFill>
              </a:rPr>
              <a:t>California / 2035 / All new vehicles sold must be zero emission</a:t>
            </a:r>
            <a:endParaRPr/>
          </a:p>
          <a:p>
            <a:pPr indent="0" lvl="0" marL="0" rtl="0" algn="l">
              <a:lnSpc>
                <a:spcPct val="100000"/>
              </a:lnSpc>
              <a:spcBef>
                <a:spcPts val="0"/>
              </a:spcBef>
              <a:spcAft>
                <a:spcPts val="0"/>
              </a:spcAft>
              <a:buClr>
                <a:schemeClr val="dk1"/>
              </a:buClr>
              <a:buSzPts val="1100"/>
              <a:buFont typeface="Arial"/>
              <a:buNone/>
            </a:pPr>
            <a:r>
              <a:rPr lang="en" sz="1100">
                <a:solidFill>
                  <a:schemeClr val="dk1"/>
                </a:solidFill>
              </a:rPr>
              <a:t>Colorado / 2050 / All new vehicles sold must be zero emission</a:t>
            </a:r>
            <a:endParaRPr/>
          </a:p>
          <a:p>
            <a:pPr indent="0" lvl="0" marL="15875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fe07acfdeb_0_4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Just another reason West Coast is the Best Coast</a:t>
            </a:r>
            <a:endParaRPr/>
          </a:p>
        </p:txBody>
      </p:sp>
      <p:sp>
        <p:nvSpPr>
          <p:cNvPr id="115" name="Google Shape;115;gfe07acfdeb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fe07acfdeb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fe07acfdeb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*Excluded COVID years and why</a:t>
            </a:r>
            <a:endParaRPr/>
          </a:p>
          <a:p>
            <a:pPr indent="-298450" lvl="0" marL="457200" rtl="0" algn="l">
              <a:spcBef>
                <a:spcPts val="0"/>
              </a:spcBef>
              <a:spcAft>
                <a:spcPts val="0"/>
              </a:spcAft>
              <a:buSzPts val="1100"/>
              <a:buChar char="-"/>
            </a:pPr>
            <a:r>
              <a:rPr lang="en"/>
              <a:t>Include data sets and type of data found in research. </a:t>
            </a:r>
            <a:endParaRPr/>
          </a:p>
          <a:p>
            <a:pPr indent="-298450" lvl="0" marL="457200" rtl="0" algn="l">
              <a:spcBef>
                <a:spcPts val="0"/>
              </a:spcBef>
              <a:spcAft>
                <a:spcPts val="0"/>
              </a:spcAft>
              <a:buSzPts val="1100"/>
              <a:buChar char="-"/>
            </a:pPr>
            <a:r>
              <a:rPr lang="en"/>
              <a:t>Limitations of the data</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147cd5dafa3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147cd5dafa3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-Challenges/ how we overcame them</a:t>
            </a:r>
            <a:endParaRPr/>
          </a:p>
          <a:p>
            <a:pPr indent="0" lvl="0" marL="0" rtl="0" algn="l">
              <a:spcBef>
                <a:spcPts val="0"/>
              </a:spcBef>
              <a:spcAft>
                <a:spcPts val="0"/>
              </a:spcAft>
              <a:buNone/>
            </a:pPr>
            <a:r>
              <a:rPr lang="en"/>
              <a:t>-tools used</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fe07acfdeb_0_1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fe07acfdeb_0_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-Correlation factors of linear regression ( ie commute, </a:t>
            </a:r>
            <a:r>
              <a:rPr lang="en"/>
              <a:t>household</a:t>
            </a:r>
            <a:r>
              <a:rPr lang="en"/>
              <a:t> income vs sales)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fe07acfdeb_0_1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fe07acfdeb_0_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fe07acfdeb_0_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fe07acfdeb_0_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Answers to questions</a:t>
            </a:r>
            <a:endParaRPr/>
          </a:p>
          <a:p>
            <a:pPr indent="-298450" lvl="0" marL="457200" rtl="0" algn="l">
              <a:spcBef>
                <a:spcPts val="0"/>
              </a:spcBef>
              <a:spcAft>
                <a:spcPts val="0"/>
              </a:spcAft>
              <a:buSzPts val="1100"/>
              <a:buChar char="-"/>
            </a:pPr>
            <a:r>
              <a:rPr lang="en"/>
              <a:t>Potential opps</a:t>
            </a:r>
            <a:endParaRPr/>
          </a:p>
          <a:p>
            <a:pPr indent="-298450" lvl="0" marL="457200" rtl="0" algn="l">
              <a:spcBef>
                <a:spcPts val="0"/>
              </a:spcBef>
              <a:spcAft>
                <a:spcPts val="0"/>
              </a:spcAft>
              <a:buSzPts val="1100"/>
              <a:buChar char="-"/>
            </a:pPr>
            <a:r>
              <a:rPr lang="en"/>
              <a:t>What else?</a:t>
            </a:r>
            <a:endParaRPr/>
          </a:p>
          <a:p>
            <a:pPr indent="-298450" lvl="0" marL="457200" rtl="0" algn="l">
              <a:spcBef>
                <a:spcPts val="0"/>
              </a:spcBef>
              <a:spcAft>
                <a:spcPts val="0"/>
              </a:spcAft>
              <a:buSzPts val="1100"/>
              <a:buChar char="-"/>
            </a:pPr>
            <a:r>
              <a:rPr lang="en"/>
              <a:t>Future investigations; given more time what would we have done more of?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2744013" y="756700"/>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1" name="Google Shape;11;p2"/>
          <p:cNvSpPr/>
          <p:nvPr/>
        </p:nvSpPr>
        <p:spPr>
          <a:xfrm rot="10800000">
            <a:off x="5318350" y="32667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2" name="Google Shape;12;p2"/>
          <p:cNvSpPr txBox="1"/>
          <p:nvPr>
            <p:ph type="ctrTitle"/>
          </p:nvPr>
        </p:nvSpPr>
        <p:spPr>
          <a:xfrm>
            <a:off x="3044700" y="1444255"/>
            <a:ext cx="3054600" cy="15372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p:txBody>
      </p:sp>
      <p:sp>
        <p:nvSpPr>
          <p:cNvPr id="13" name="Google Shape;13;p2"/>
          <p:cNvSpPr txBox="1"/>
          <p:nvPr>
            <p:ph idx="1" type="subTitle"/>
          </p:nvPr>
        </p:nvSpPr>
        <p:spPr>
          <a:xfrm>
            <a:off x="3044700" y="3116580"/>
            <a:ext cx="3054600" cy="7014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Font typeface="Economica"/>
              <a:buNone/>
              <a:defRPr sz="2100">
                <a:latin typeface="Economica"/>
                <a:ea typeface="Economica"/>
                <a:cs typeface="Economica"/>
                <a:sym typeface="Economica"/>
              </a:defRPr>
            </a:lvl1pPr>
            <a:lvl2pPr lvl="1" algn="ctr">
              <a:lnSpc>
                <a:spcPct val="100000"/>
              </a:lnSpc>
              <a:spcBef>
                <a:spcPts val="0"/>
              </a:spcBef>
              <a:spcAft>
                <a:spcPts val="0"/>
              </a:spcAft>
              <a:buSzPts val="2100"/>
              <a:buFont typeface="Economica"/>
              <a:buNone/>
              <a:defRPr sz="2100">
                <a:latin typeface="Economica"/>
                <a:ea typeface="Economica"/>
                <a:cs typeface="Economica"/>
                <a:sym typeface="Economica"/>
              </a:defRPr>
            </a:lvl2pPr>
            <a:lvl3pPr lvl="2" algn="ctr">
              <a:lnSpc>
                <a:spcPct val="100000"/>
              </a:lnSpc>
              <a:spcBef>
                <a:spcPts val="0"/>
              </a:spcBef>
              <a:spcAft>
                <a:spcPts val="0"/>
              </a:spcAft>
              <a:buSzPts val="2100"/>
              <a:buFont typeface="Economica"/>
              <a:buNone/>
              <a:defRPr sz="2100">
                <a:latin typeface="Economica"/>
                <a:ea typeface="Economica"/>
                <a:cs typeface="Economica"/>
                <a:sym typeface="Economica"/>
              </a:defRPr>
            </a:lvl3pPr>
            <a:lvl4pPr lvl="3" algn="ctr">
              <a:lnSpc>
                <a:spcPct val="100000"/>
              </a:lnSpc>
              <a:spcBef>
                <a:spcPts val="0"/>
              </a:spcBef>
              <a:spcAft>
                <a:spcPts val="0"/>
              </a:spcAft>
              <a:buSzPts val="2100"/>
              <a:buFont typeface="Economica"/>
              <a:buNone/>
              <a:defRPr sz="2100">
                <a:latin typeface="Economica"/>
                <a:ea typeface="Economica"/>
                <a:cs typeface="Economica"/>
                <a:sym typeface="Economica"/>
              </a:defRPr>
            </a:lvl4pPr>
            <a:lvl5pPr lvl="4" algn="ctr">
              <a:lnSpc>
                <a:spcPct val="100000"/>
              </a:lnSpc>
              <a:spcBef>
                <a:spcPts val="0"/>
              </a:spcBef>
              <a:spcAft>
                <a:spcPts val="0"/>
              </a:spcAft>
              <a:buSzPts val="2100"/>
              <a:buFont typeface="Economica"/>
              <a:buNone/>
              <a:defRPr sz="2100">
                <a:latin typeface="Economica"/>
                <a:ea typeface="Economica"/>
                <a:cs typeface="Economica"/>
                <a:sym typeface="Economica"/>
              </a:defRPr>
            </a:lvl5pPr>
            <a:lvl6pPr lvl="5" algn="ctr">
              <a:lnSpc>
                <a:spcPct val="100000"/>
              </a:lnSpc>
              <a:spcBef>
                <a:spcPts val="0"/>
              </a:spcBef>
              <a:spcAft>
                <a:spcPts val="0"/>
              </a:spcAft>
              <a:buSzPts val="2100"/>
              <a:buFont typeface="Economica"/>
              <a:buNone/>
              <a:defRPr sz="2100">
                <a:latin typeface="Economica"/>
                <a:ea typeface="Economica"/>
                <a:cs typeface="Economica"/>
                <a:sym typeface="Economica"/>
              </a:defRPr>
            </a:lvl6pPr>
            <a:lvl7pPr lvl="6" algn="ctr">
              <a:lnSpc>
                <a:spcPct val="100000"/>
              </a:lnSpc>
              <a:spcBef>
                <a:spcPts val="0"/>
              </a:spcBef>
              <a:spcAft>
                <a:spcPts val="0"/>
              </a:spcAft>
              <a:buSzPts val="2100"/>
              <a:buFont typeface="Economica"/>
              <a:buNone/>
              <a:defRPr sz="2100">
                <a:latin typeface="Economica"/>
                <a:ea typeface="Economica"/>
                <a:cs typeface="Economica"/>
                <a:sym typeface="Economica"/>
              </a:defRPr>
            </a:lvl7pPr>
            <a:lvl8pPr lvl="7" algn="ctr">
              <a:lnSpc>
                <a:spcPct val="100000"/>
              </a:lnSpc>
              <a:spcBef>
                <a:spcPts val="0"/>
              </a:spcBef>
              <a:spcAft>
                <a:spcPts val="0"/>
              </a:spcAft>
              <a:buSzPts val="2100"/>
              <a:buFont typeface="Economica"/>
              <a:buNone/>
              <a:defRPr sz="2100">
                <a:latin typeface="Economica"/>
                <a:ea typeface="Economica"/>
                <a:cs typeface="Economica"/>
                <a:sym typeface="Economica"/>
              </a:defRPr>
            </a:lvl8pPr>
            <a:lvl9pPr lvl="8" algn="ctr">
              <a:lnSpc>
                <a:spcPct val="100000"/>
              </a:lnSpc>
              <a:spcBef>
                <a:spcPts val="0"/>
              </a:spcBef>
              <a:spcAft>
                <a:spcPts val="0"/>
              </a:spcAft>
              <a:buSzPts val="2100"/>
              <a:buFont typeface="Economica"/>
              <a:buNone/>
              <a:defRPr sz="2100">
                <a:latin typeface="Economica"/>
                <a:ea typeface="Economica"/>
                <a:cs typeface="Economica"/>
                <a:sym typeface="Economica"/>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1" name="Shape 51"/>
        <p:cNvGrpSpPr/>
        <p:nvPr/>
      </p:nvGrpSpPr>
      <p:grpSpPr>
        <a:xfrm>
          <a:off x="0" y="0"/>
          <a:ext cx="0" cy="0"/>
          <a:chOff x="0" y="0"/>
          <a:chExt cx="0" cy="0"/>
        </a:xfrm>
      </p:grpSpPr>
      <p:sp>
        <p:nvSpPr>
          <p:cNvPr id="52" name="Google Shape;52;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11"/>
          <p:cNvSpPr txBox="1"/>
          <p:nvPr>
            <p:ph hasCustomPrompt="1" type="title"/>
          </p:nvPr>
        </p:nvSpPr>
        <p:spPr>
          <a:xfrm>
            <a:off x="311700" y="957125"/>
            <a:ext cx="8520600" cy="21288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2"/>
              </a:buClr>
              <a:buSzPts val="16000"/>
              <a:buNone/>
              <a:defRPr sz="16000">
                <a:solidFill>
                  <a:schemeClr val="lt2"/>
                </a:solidFill>
              </a:defRPr>
            </a:lvl1pPr>
            <a:lvl2pPr lvl="1" algn="ctr">
              <a:spcBef>
                <a:spcPts val="0"/>
              </a:spcBef>
              <a:spcAft>
                <a:spcPts val="0"/>
              </a:spcAft>
              <a:buClr>
                <a:schemeClr val="lt2"/>
              </a:buClr>
              <a:buSzPts val="16000"/>
              <a:buNone/>
              <a:defRPr sz="16000">
                <a:solidFill>
                  <a:schemeClr val="lt2"/>
                </a:solidFill>
              </a:defRPr>
            </a:lvl2pPr>
            <a:lvl3pPr lvl="2" algn="ctr">
              <a:spcBef>
                <a:spcPts val="0"/>
              </a:spcBef>
              <a:spcAft>
                <a:spcPts val="0"/>
              </a:spcAft>
              <a:buClr>
                <a:schemeClr val="lt2"/>
              </a:buClr>
              <a:buSzPts val="16000"/>
              <a:buNone/>
              <a:defRPr sz="16000">
                <a:solidFill>
                  <a:schemeClr val="lt2"/>
                </a:solidFill>
              </a:defRPr>
            </a:lvl3pPr>
            <a:lvl4pPr lvl="3" algn="ctr">
              <a:spcBef>
                <a:spcPts val="0"/>
              </a:spcBef>
              <a:spcAft>
                <a:spcPts val="0"/>
              </a:spcAft>
              <a:buClr>
                <a:schemeClr val="lt2"/>
              </a:buClr>
              <a:buSzPts val="16000"/>
              <a:buNone/>
              <a:defRPr sz="16000">
                <a:solidFill>
                  <a:schemeClr val="lt2"/>
                </a:solidFill>
              </a:defRPr>
            </a:lvl4pPr>
            <a:lvl5pPr lvl="4" algn="ctr">
              <a:spcBef>
                <a:spcPts val="0"/>
              </a:spcBef>
              <a:spcAft>
                <a:spcPts val="0"/>
              </a:spcAft>
              <a:buClr>
                <a:schemeClr val="lt2"/>
              </a:buClr>
              <a:buSzPts val="16000"/>
              <a:buNone/>
              <a:defRPr sz="16000">
                <a:solidFill>
                  <a:schemeClr val="lt2"/>
                </a:solidFill>
              </a:defRPr>
            </a:lvl5pPr>
            <a:lvl6pPr lvl="5" algn="ctr">
              <a:spcBef>
                <a:spcPts val="0"/>
              </a:spcBef>
              <a:spcAft>
                <a:spcPts val="0"/>
              </a:spcAft>
              <a:buClr>
                <a:schemeClr val="lt2"/>
              </a:buClr>
              <a:buSzPts val="16000"/>
              <a:buNone/>
              <a:defRPr sz="16000">
                <a:solidFill>
                  <a:schemeClr val="lt2"/>
                </a:solidFill>
              </a:defRPr>
            </a:lvl6pPr>
            <a:lvl7pPr lvl="6" algn="ctr">
              <a:spcBef>
                <a:spcPts val="0"/>
              </a:spcBef>
              <a:spcAft>
                <a:spcPts val="0"/>
              </a:spcAft>
              <a:buClr>
                <a:schemeClr val="lt2"/>
              </a:buClr>
              <a:buSzPts val="16000"/>
              <a:buNone/>
              <a:defRPr sz="16000">
                <a:solidFill>
                  <a:schemeClr val="lt2"/>
                </a:solidFill>
              </a:defRPr>
            </a:lvl7pPr>
            <a:lvl8pPr lvl="7" algn="ctr">
              <a:spcBef>
                <a:spcPts val="0"/>
              </a:spcBef>
              <a:spcAft>
                <a:spcPts val="0"/>
              </a:spcAft>
              <a:buClr>
                <a:schemeClr val="lt2"/>
              </a:buClr>
              <a:buSzPts val="16000"/>
              <a:buNone/>
              <a:defRPr sz="16000">
                <a:solidFill>
                  <a:schemeClr val="lt2"/>
                </a:solidFill>
              </a:defRPr>
            </a:lvl8pPr>
            <a:lvl9pPr lvl="8" algn="ctr">
              <a:spcBef>
                <a:spcPts val="0"/>
              </a:spcBef>
              <a:spcAft>
                <a:spcPts val="0"/>
              </a:spcAft>
              <a:buClr>
                <a:schemeClr val="lt2"/>
              </a:buClr>
              <a:buSzPts val="16000"/>
              <a:buNone/>
              <a:defRPr sz="16000">
                <a:solidFill>
                  <a:schemeClr val="lt2"/>
                </a:solidFill>
              </a:defRPr>
            </a:lvl9pPr>
          </a:lstStyle>
          <a:p>
            <a:r>
              <a:t>xx%</a:t>
            </a:r>
          </a:p>
        </p:txBody>
      </p:sp>
      <p:sp>
        <p:nvSpPr>
          <p:cNvPr id="54" name="Google Shape;54;p11"/>
          <p:cNvSpPr txBox="1"/>
          <p:nvPr>
            <p:ph idx="1" type="body"/>
          </p:nvPr>
        </p:nvSpPr>
        <p:spPr>
          <a:xfrm>
            <a:off x="311700" y="3162000"/>
            <a:ext cx="85206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5" name="Google Shape;55;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6" name="Shape 56"/>
        <p:cNvGrpSpPr/>
        <p:nvPr/>
      </p:nvGrpSpPr>
      <p:grpSpPr>
        <a:xfrm>
          <a:off x="0" y="0"/>
          <a:ext cx="0" cy="0"/>
          <a:chOff x="0" y="0"/>
          <a:chExt cx="0" cy="0"/>
        </a:xfrm>
      </p:grpSpPr>
      <p:sp>
        <p:nvSpPr>
          <p:cNvPr id="57" name="Google Shape;57;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p:nvPr/>
        </p:nvSpPr>
        <p:spPr>
          <a:xfrm flipH="1">
            <a:off x="7595938" y="4602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7" name="Google Shape;17;p3"/>
          <p:cNvSpPr/>
          <p:nvPr/>
        </p:nvSpPr>
        <p:spPr>
          <a:xfrm flipH="1" rot="10800000">
            <a:off x="466425" y="35583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8" name="Google Shape;18;p3"/>
          <p:cNvSpPr txBox="1"/>
          <p:nvPr>
            <p:ph type="title"/>
          </p:nvPr>
        </p:nvSpPr>
        <p:spPr>
          <a:xfrm>
            <a:off x="773700" y="1806450"/>
            <a:ext cx="7596600" cy="15306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p:txBody>
      </p:sp>
      <p:sp>
        <p:nvSpPr>
          <p:cNvPr id="19" name="Google Shape;19;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4"/>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3" name="Google Shape;23;p4"/>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4" name="Google Shape;24;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 name="Shape 25"/>
        <p:cNvGrpSpPr/>
        <p:nvPr/>
      </p:nvGrpSpPr>
      <p:grpSpPr>
        <a:xfrm>
          <a:off x="0" y="0"/>
          <a:ext cx="0" cy="0"/>
          <a:chOff x="0" y="0"/>
          <a:chExt cx="0" cy="0"/>
        </a:xfrm>
      </p:grpSpPr>
      <p:sp>
        <p:nvSpPr>
          <p:cNvPr id="26" name="Google Shape;26;p5"/>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7" name="Google Shape;27;p5"/>
          <p:cNvSpPr txBox="1"/>
          <p:nvPr>
            <p:ph idx="1" type="body"/>
          </p:nvPr>
        </p:nvSpPr>
        <p:spPr>
          <a:xfrm>
            <a:off x="311700" y="1225225"/>
            <a:ext cx="3999900" cy="3354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 name="Google Shape;28;p5"/>
          <p:cNvSpPr txBox="1"/>
          <p:nvPr>
            <p:ph idx="2" type="body"/>
          </p:nvPr>
        </p:nvSpPr>
        <p:spPr>
          <a:xfrm>
            <a:off x="4832400" y="1225225"/>
            <a:ext cx="3999900" cy="3354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9" name="Google Shape;29;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 name="Shape 30"/>
        <p:cNvGrpSpPr/>
        <p:nvPr/>
      </p:nvGrpSpPr>
      <p:grpSpPr>
        <a:xfrm>
          <a:off x="0" y="0"/>
          <a:ext cx="0" cy="0"/>
          <a:chOff x="0" y="0"/>
          <a:chExt cx="0" cy="0"/>
        </a:xfrm>
      </p:grpSpPr>
      <p:sp>
        <p:nvSpPr>
          <p:cNvPr id="31" name="Google Shape;31;p6"/>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32" name="Google Shape;32;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3" name="Shape 33"/>
        <p:cNvGrpSpPr/>
        <p:nvPr/>
      </p:nvGrpSpPr>
      <p:grpSpPr>
        <a:xfrm>
          <a:off x="0" y="0"/>
          <a:ext cx="0" cy="0"/>
          <a:chOff x="0" y="0"/>
          <a:chExt cx="0" cy="0"/>
        </a:xfrm>
      </p:grpSpPr>
      <p:sp>
        <p:nvSpPr>
          <p:cNvPr id="34" name="Google Shape;34;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35" name="Google Shape;35;p7"/>
          <p:cNvSpPr txBox="1"/>
          <p:nvPr>
            <p:ph idx="1" type="body"/>
          </p:nvPr>
        </p:nvSpPr>
        <p:spPr>
          <a:xfrm>
            <a:off x="311700" y="1399400"/>
            <a:ext cx="2808000" cy="27849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6" name="Google Shape;36;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7" name="Shape 37"/>
        <p:cNvGrpSpPr/>
        <p:nvPr/>
      </p:nvGrpSpPr>
      <p:grpSpPr>
        <a:xfrm>
          <a:off x="0" y="0"/>
          <a:ext cx="0" cy="0"/>
          <a:chOff x="0" y="0"/>
          <a:chExt cx="0" cy="0"/>
        </a:xfrm>
      </p:grpSpPr>
      <p:sp>
        <p:nvSpPr>
          <p:cNvPr id="38" name="Google Shape;38;p8"/>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8"/>
          <p:cNvSpPr txBox="1"/>
          <p:nvPr>
            <p:ph type="title"/>
          </p:nvPr>
        </p:nvSpPr>
        <p:spPr>
          <a:xfrm>
            <a:off x="490250" y="450150"/>
            <a:ext cx="5878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0" name="Google Shape;4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1" name="Shape 41"/>
        <p:cNvGrpSpPr/>
        <p:nvPr/>
      </p:nvGrpSpPr>
      <p:grpSpPr>
        <a:xfrm>
          <a:off x="0" y="0"/>
          <a:ext cx="0" cy="0"/>
          <a:chOff x="0" y="0"/>
          <a:chExt cx="0" cy="0"/>
        </a:xfrm>
      </p:grpSpPr>
      <p:sp>
        <p:nvSpPr>
          <p:cNvPr id="42" name="Google Shape;42;p9"/>
          <p:cNvSpPr/>
          <p:nvPr/>
        </p:nvSpPr>
        <p:spPr>
          <a:xfrm>
            <a:off x="4572000" y="-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 name="Google Shape;43;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4" name="Google Shape;44;p9"/>
          <p:cNvSpPr txBox="1"/>
          <p:nvPr>
            <p:ph type="title"/>
          </p:nvPr>
        </p:nvSpPr>
        <p:spPr>
          <a:xfrm>
            <a:off x="265500" y="929275"/>
            <a:ext cx="4045200" cy="17862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2"/>
              </a:buClr>
              <a:buSzPts val="4200"/>
              <a:buNone/>
              <a:defRPr>
                <a:solidFill>
                  <a:schemeClr val="lt2"/>
                </a:solidFill>
              </a:defRPr>
            </a:lvl1pPr>
            <a:lvl2pPr lvl="1" algn="ctr">
              <a:spcBef>
                <a:spcPts val="0"/>
              </a:spcBef>
              <a:spcAft>
                <a:spcPts val="0"/>
              </a:spcAft>
              <a:buClr>
                <a:schemeClr val="lt2"/>
              </a:buClr>
              <a:buSzPts val="4200"/>
              <a:buNone/>
              <a:defRPr>
                <a:solidFill>
                  <a:schemeClr val="lt2"/>
                </a:solidFill>
              </a:defRPr>
            </a:lvl2pPr>
            <a:lvl3pPr lvl="2" algn="ctr">
              <a:spcBef>
                <a:spcPts val="0"/>
              </a:spcBef>
              <a:spcAft>
                <a:spcPts val="0"/>
              </a:spcAft>
              <a:buClr>
                <a:schemeClr val="lt2"/>
              </a:buClr>
              <a:buSzPts val="4200"/>
              <a:buNone/>
              <a:defRPr>
                <a:solidFill>
                  <a:schemeClr val="lt2"/>
                </a:solidFill>
              </a:defRPr>
            </a:lvl3pPr>
            <a:lvl4pPr lvl="3" algn="ctr">
              <a:spcBef>
                <a:spcPts val="0"/>
              </a:spcBef>
              <a:spcAft>
                <a:spcPts val="0"/>
              </a:spcAft>
              <a:buClr>
                <a:schemeClr val="lt2"/>
              </a:buClr>
              <a:buSzPts val="4200"/>
              <a:buNone/>
              <a:defRPr>
                <a:solidFill>
                  <a:schemeClr val="lt2"/>
                </a:solidFill>
              </a:defRPr>
            </a:lvl4pPr>
            <a:lvl5pPr lvl="4" algn="ctr">
              <a:spcBef>
                <a:spcPts val="0"/>
              </a:spcBef>
              <a:spcAft>
                <a:spcPts val="0"/>
              </a:spcAft>
              <a:buClr>
                <a:schemeClr val="lt2"/>
              </a:buClr>
              <a:buSzPts val="4200"/>
              <a:buNone/>
              <a:defRPr>
                <a:solidFill>
                  <a:schemeClr val="lt2"/>
                </a:solidFill>
              </a:defRPr>
            </a:lvl5pPr>
            <a:lvl6pPr lvl="5" algn="ctr">
              <a:spcBef>
                <a:spcPts val="0"/>
              </a:spcBef>
              <a:spcAft>
                <a:spcPts val="0"/>
              </a:spcAft>
              <a:buClr>
                <a:schemeClr val="lt2"/>
              </a:buClr>
              <a:buSzPts val="4200"/>
              <a:buNone/>
              <a:defRPr>
                <a:solidFill>
                  <a:schemeClr val="lt2"/>
                </a:solidFill>
              </a:defRPr>
            </a:lvl6pPr>
            <a:lvl7pPr lvl="6" algn="ctr">
              <a:spcBef>
                <a:spcPts val="0"/>
              </a:spcBef>
              <a:spcAft>
                <a:spcPts val="0"/>
              </a:spcAft>
              <a:buClr>
                <a:schemeClr val="lt2"/>
              </a:buClr>
              <a:buSzPts val="4200"/>
              <a:buNone/>
              <a:defRPr>
                <a:solidFill>
                  <a:schemeClr val="lt2"/>
                </a:solidFill>
              </a:defRPr>
            </a:lvl7pPr>
            <a:lvl8pPr lvl="7" algn="ctr">
              <a:spcBef>
                <a:spcPts val="0"/>
              </a:spcBef>
              <a:spcAft>
                <a:spcPts val="0"/>
              </a:spcAft>
              <a:buClr>
                <a:schemeClr val="lt2"/>
              </a:buClr>
              <a:buSzPts val="4200"/>
              <a:buNone/>
              <a:defRPr>
                <a:solidFill>
                  <a:schemeClr val="lt2"/>
                </a:solidFill>
              </a:defRPr>
            </a:lvl8pPr>
            <a:lvl9pPr lvl="8" algn="ctr">
              <a:spcBef>
                <a:spcPts val="0"/>
              </a:spcBef>
              <a:spcAft>
                <a:spcPts val="0"/>
              </a:spcAft>
              <a:buClr>
                <a:schemeClr val="lt2"/>
              </a:buClr>
              <a:buSzPts val="4200"/>
              <a:buNone/>
              <a:defRPr>
                <a:solidFill>
                  <a:schemeClr val="lt2"/>
                </a:solidFill>
              </a:defRPr>
            </a:lvl9pPr>
          </a:lstStyle>
          <a:p/>
        </p:txBody>
      </p:sp>
      <p:sp>
        <p:nvSpPr>
          <p:cNvPr id="45" name="Google Shape;45;p9"/>
          <p:cNvSpPr txBox="1"/>
          <p:nvPr>
            <p:ph idx="1" type="subTitle"/>
          </p:nvPr>
        </p:nvSpPr>
        <p:spPr>
          <a:xfrm>
            <a:off x="265500" y="2769001"/>
            <a:ext cx="4045200" cy="1574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400"/>
              <a:buFont typeface="Economica"/>
              <a:buNone/>
              <a:defRPr sz="2400">
                <a:latin typeface="Economica"/>
                <a:ea typeface="Economica"/>
                <a:cs typeface="Economica"/>
                <a:sym typeface="Economica"/>
              </a:defRPr>
            </a:lvl1pPr>
            <a:lvl2pPr lvl="1" algn="ctr">
              <a:lnSpc>
                <a:spcPct val="100000"/>
              </a:lnSpc>
              <a:spcBef>
                <a:spcPts val="0"/>
              </a:spcBef>
              <a:spcAft>
                <a:spcPts val="0"/>
              </a:spcAft>
              <a:buSzPts val="2400"/>
              <a:buFont typeface="Economica"/>
              <a:buNone/>
              <a:defRPr sz="2400">
                <a:latin typeface="Economica"/>
                <a:ea typeface="Economica"/>
                <a:cs typeface="Economica"/>
                <a:sym typeface="Economica"/>
              </a:defRPr>
            </a:lvl2pPr>
            <a:lvl3pPr lvl="2" algn="ctr">
              <a:lnSpc>
                <a:spcPct val="100000"/>
              </a:lnSpc>
              <a:spcBef>
                <a:spcPts val="0"/>
              </a:spcBef>
              <a:spcAft>
                <a:spcPts val="0"/>
              </a:spcAft>
              <a:buSzPts val="2400"/>
              <a:buFont typeface="Economica"/>
              <a:buNone/>
              <a:defRPr sz="2400">
                <a:latin typeface="Economica"/>
                <a:ea typeface="Economica"/>
                <a:cs typeface="Economica"/>
                <a:sym typeface="Economica"/>
              </a:defRPr>
            </a:lvl3pPr>
            <a:lvl4pPr lvl="3" algn="ctr">
              <a:lnSpc>
                <a:spcPct val="100000"/>
              </a:lnSpc>
              <a:spcBef>
                <a:spcPts val="0"/>
              </a:spcBef>
              <a:spcAft>
                <a:spcPts val="0"/>
              </a:spcAft>
              <a:buSzPts val="2400"/>
              <a:buFont typeface="Economica"/>
              <a:buNone/>
              <a:defRPr sz="2400">
                <a:latin typeface="Economica"/>
                <a:ea typeface="Economica"/>
                <a:cs typeface="Economica"/>
                <a:sym typeface="Economica"/>
              </a:defRPr>
            </a:lvl4pPr>
            <a:lvl5pPr lvl="4" algn="ctr">
              <a:lnSpc>
                <a:spcPct val="100000"/>
              </a:lnSpc>
              <a:spcBef>
                <a:spcPts val="0"/>
              </a:spcBef>
              <a:spcAft>
                <a:spcPts val="0"/>
              </a:spcAft>
              <a:buSzPts val="2400"/>
              <a:buFont typeface="Economica"/>
              <a:buNone/>
              <a:defRPr sz="2400">
                <a:latin typeface="Economica"/>
                <a:ea typeface="Economica"/>
                <a:cs typeface="Economica"/>
                <a:sym typeface="Economica"/>
              </a:defRPr>
            </a:lvl5pPr>
            <a:lvl6pPr lvl="5" algn="ctr">
              <a:lnSpc>
                <a:spcPct val="100000"/>
              </a:lnSpc>
              <a:spcBef>
                <a:spcPts val="0"/>
              </a:spcBef>
              <a:spcAft>
                <a:spcPts val="0"/>
              </a:spcAft>
              <a:buSzPts val="2400"/>
              <a:buFont typeface="Economica"/>
              <a:buNone/>
              <a:defRPr sz="2400">
                <a:latin typeface="Economica"/>
                <a:ea typeface="Economica"/>
                <a:cs typeface="Economica"/>
                <a:sym typeface="Economica"/>
              </a:defRPr>
            </a:lvl6pPr>
            <a:lvl7pPr lvl="6" algn="ctr">
              <a:lnSpc>
                <a:spcPct val="100000"/>
              </a:lnSpc>
              <a:spcBef>
                <a:spcPts val="0"/>
              </a:spcBef>
              <a:spcAft>
                <a:spcPts val="0"/>
              </a:spcAft>
              <a:buSzPts val="2400"/>
              <a:buFont typeface="Economica"/>
              <a:buNone/>
              <a:defRPr sz="2400">
                <a:latin typeface="Economica"/>
                <a:ea typeface="Economica"/>
                <a:cs typeface="Economica"/>
                <a:sym typeface="Economica"/>
              </a:defRPr>
            </a:lvl7pPr>
            <a:lvl8pPr lvl="7" algn="ctr">
              <a:lnSpc>
                <a:spcPct val="100000"/>
              </a:lnSpc>
              <a:spcBef>
                <a:spcPts val="0"/>
              </a:spcBef>
              <a:spcAft>
                <a:spcPts val="0"/>
              </a:spcAft>
              <a:buSzPts val="2400"/>
              <a:buFont typeface="Economica"/>
              <a:buNone/>
              <a:defRPr sz="2400">
                <a:latin typeface="Economica"/>
                <a:ea typeface="Economica"/>
                <a:cs typeface="Economica"/>
                <a:sym typeface="Economica"/>
              </a:defRPr>
            </a:lvl8pPr>
            <a:lvl9pPr lvl="8" algn="ctr">
              <a:lnSpc>
                <a:spcPct val="100000"/>
              </a:lnSpc>
              <a:spcBef>
                <a:spcPts val="0"/>
              </a:spcBef>
              <a:spcAft>
                <a:spcPts val="0"/>
              </a:spcAft>
              <a:buSzPts val="2400"/>
              <a:buFont typeface="Economica"/>
              <a:buNone/>
              <a:defRPr sz="2400">
                <a:latin typeface="Economica"/>
                <a:ea typeface="Economica"/>
                <a:cs typeface="Economica"/>
                <a:sym typeface="Economica"/>
              </a:defRPr>
            </a:lvl9pPr>
          </a:lstStyle>
          <a:p/>
        </p:txBody>
      </p:sp>
      <p:sp>
        <p:nvSpPr>
          <p:cNvPr id="46" name="Google Shape;46;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7" name="Google Shape;47;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8" name="Shape 48"/>
        <p:cNvGrpSpPr/>
        <p:nvPr/>
      </p:nvGrpSpPr>
      <p:grpSpPr>
        <a:xfrm>
          <a:off x="0" y="0"/>
          <a:ext cx="0" cy="0"/>
          <a:chOff x="0" y="0"/>
          <a:chExt cx="0" cy="0"/>
        </a:xfrm>
      </p:grpSpPr>
      <p:sp>
        <p:nvSpPr>
          <p:cNvPr id="49" name="Google Shape;49;p10"/>
          <p:cNvSpPr txBox="1"/>
          <p:nvPr>
            <p:ph idx="1" type="body"/>
          </p:nvPr>
        </p:nvSpPr>
        <p:spPr>
          <a:xfrm>
            <a:off x="319500" y="42189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400"/>
              <a:buFont typeface="Economica"/>
              <a:buNone/>
              <a:defRPr sz="2400">
                <a:latin typeface="Economica"/>
                <a:ea typeface="Economica"/>
                <a:cs typeface="Economica"/>
                <a:sym typeface="Economica"/>
              </a:defRPr>
            </a:lvl1pPr>
          </a:lstStyle>
          <a:p/>
        </p:txBody>
      </p:sp>
      <p:sp>
        <p:nvSpPr>
          <p:cNvPr id="50" name="Google Shape;50;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lux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lvl1pPr lv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1pPr>
            <a:lvl2pPr lvl="1">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2pPr>
            <a:lvl3pPr lvl="2">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3pPr>
            <a:lvl4pPr lvl="3">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4pPr>
            <a:lvl5pPr lvl="4">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5pPr>
            <a:lvl6pPr lvl="5">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6pPr>
            <a:lvl7pPr lvl="6">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7pPr>
            <a:lvl8pPr lvl="7">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8pPr>
            <a:lvl9pPr lvl="8">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9pPr>
          </a:lstStyle>
          <a:p/>
        </p:txBody>
      </p:sp>
      <p:sp>
        <p:nvSpPr>
          <p:cNvPr id="7" name="Google Shape;7;p1"/>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1pPr>
            <a:lvl2pPr indent="-317500" lvl="1" marL="9144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indent="-317500" lvl="2" marL="13716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indent="-317500" lvl="3" marL="18288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indent="-317500" lvl="4" marL="22860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indent="-317500" lvl="5" marL="27432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indent="-317500" lvl="6" marL="32004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indent="-317500" lvl="7" marL="36576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indent="-317500" lvl="8" marL="41148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Economica"/>
                <a:ea typeface="Economica"/>
                <a:cs typeface="Economica"/>
                <a:sym typeface="Economica"/>
              </a:defRPr>
            </a:lvl1pPr>
            <a:lvl2pPr lvl="1" algn="r">
              <a:buNone/>
              <a:defRPr sz="1000">
                <a:solidFill>
                  <a:schemeClr val="dk1"/>
                </a:solidFill>
                <a:latin typeface="Economica"/>
                <a:ea typeface="Economica"/>
                <a:cs typeface="Economica"/>
                <a:sym typeface="Economica"/>
              </a:defRPr>
            </a:lvl2pPr>
            <a:lvl3pPr lvl="2" algn="r">
              <a:buNone/>
              <a:defRPr sz="1000">
                <a:solidFill>
                  <a:schemeClr val="dk1"/>
                </a:solidFill>
                <a:latin typeface="Economica"/>
                <a:ea typeface="Economica"/>
                <a:cs typeface="Economica"/>
                <a:sym typeface="Economica"/>
              </a:defRPr>
            </a:lvl3pPr>
            <a:lvl4pPr lvl="3" algn="r">
              <a:buNone/>
              <a:defRPr sz="1000">
                <a:solidFill>
                  <a:schemeClr val="dk1"/>
                </a:solidFill>
                <a:latin typeface="Economica"/>
                <a:ea typeface="Economica"/>
                <a:cs typeface="Economica"/>
                <a:sym typeface="Economica"/>
              </a:defRPr>
            </a:lvl4pPr>
            <a:lvl5pPr lvl="4" algn="r">
              <a:buNone/>
              <a:defRPr sz="1000">
                <a:solidFill>
                  <a:schemeClr val="dk1"/>
                </a:solidFill>
                <a:latin typeface="Economica"/>
                <a:ea typeface="Economica"/>
                <a:cs typeface="Economica"/>
                <a:sym typeface="Economica"/>
              </a:defRPr>
            </a:lvl5pPr>
            <a:lvl6pPr lvl="5" algn="r">
              <a:buNone/>
              <a:defRPr sz="1000">
                <a:solidFill>
                  <a:schemeClr val="dk1"/>
                </a:solidFill>
                <a:latin typeface="Economica"/>
                <a:ea typeface="Economica"/>
                <a:cs typeface="Economica"/>
                <a:sym typeface="Economica"/>
              </a:defRPr>
            </a:lvl6pPr>
            <a:lvl7pPr lvl="6" algn="r">
              <a:buNone/>
              <a:defRPr sz="1000">
                <a:solidFill>
                  <a:schemeClr val="dk1"/>
                </a:solidFill>
                <a:latin typeface="Economica"/>
                <a:ea typeface="Economica"/>
                <a:cs typeface="Economica"/>
                <a:sym typeface="Economica"/>
              </a:defRPr>
            </a:lvl7pPr>
            <a:lvl8pPr lvl="7" algn="r">
              <a:buNone/>
              <a:defRPr sz="1000">
                <a:solidFill>
                  <a:schemeClr val="dk1"/>
                </a:solidFill>
                <a:latin typeface="Economica"/>
                <a:ea typeface="Economica"/>
                <a:cs typeface="Economica"/>
                <a:sym typeface="Economica"/>
              </a:defRPr>
            </a:lvl8pPr>
            <a:lvl9pPr lvl="8" algn="r">
              <a:buNone/>
              <a:defRPr sz="1000">
                <a:solidFill>
                  <a:schemeClr val="dk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9D9D9"/>
        </a:solidFill>
      </p:bgPr>
    </p:bg>
    <p:spTree>
      <p:nvGrpSpPr>
        <p:cNvPr id="61" name="Shape 61"/>
        <p:cNvGrpSpPr/>
        <p:nvPr/>
      </p:nvGrpSpPr>
      <p:grpSpPr>
        <a:xfrm>
          <a:off x="0" y="0"/>
          <a:ext cx="0" cy="0"/>
          <a:chOff x="0" y="0"/>
          <a:chExt cx="0" cy="0"/>
        </a:xfrm>
      </p:grpSpPr>
      <p:sp>
        <p:nvSpPr>
          <p:cNvPr id="62" name="Google Shape;62;p13"/>
          <p:cNvSpPr txBox="1"/>
          <p:nvPr>
            <p:ph type="ctrTitle"/>
          </p:nvPr>
        </p:nvSpPr>
        <p:spPr>
          <a:xfrm>
            <a:off x="472850" y="3484975"/>
            <a:ext cx="8520600" cy="13908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b="1" lang="en"/>
              <a:t>Geometricks</a:t>
            </a:r>
            <a:br>
              <a:rPr b="1" lang="en"/>
            </a:br>
            <a:endParaRPr b="1"/>
          </a:p>
        </p:txBody>
      </p:sp>
      <p:sp>
        <p:nvSpPr>
          <p:cNvPr id="63" name="Google Shape;63;p13"/>
          <p:cNvSpPr txBox="1"/>
          <p:nvPr>
            <p:ph idx="1" type="subTitle"/>
          </p:nvPr>
        </p:nvSpPr>
        <p:spPr>
          <a:xfrm>
            <a:off x="311700" y="4432225"/>
            <a:ext cx="8520600" cy="792600"/>
          </a:xfrm>
          <a:prstGeom prst="rect">
            <a:avLst/>
          </a:prstGeom>
        </p:spPr>
        <p:txBody>
          <a:bodyPr anchorCtr="0" anchor="t" bIns="91425" lIns="91425" spcFirstLastPara="1" rIns="91425" wrap="square" tIns="91425">
            <a:normAutofit fontScale="70000"/>
          </a:bodyPr>
          <a:lstStyle/>
          <a:p>
            <a:pPr indent="0" lvl="0" marL="0" rtl="0" algn="ctr">
              <a:spcBef>
                <a:spcPts val="0"/>
              </a:spcBef>
              <a:spcAft>
                <a:spcPts val="0"/>
              </a:spcAft>
              <a:buClr>
                <a:schemeClr val="dk1"/>
              </a:buClr>
              <a:buSzPts val="770"/>
              <a:buFont typeface="Arial"/>
              <a:buNone/>
            </a:pPr>
            <a:r>
              <a:rPr lang="en" sz="5200">
                <a:solidFill>
                  <a:srgbClr val="444444"/>
                </a:solidFill>
              </a:rPr>
              <a:t>A comprehensive view of EV sales in the state of California</a:t>
            </a:r>
            <a:endParaRPr>
              <a:solidFill>
                <a:srgbClr val="444444"/>
              </a:solidFill>
            </a:endParaRPr>
          </a:p>
        </p:txBody>
      </p:sp>
      <p:pic>
        <p:nvPicPr>
          <p:cNvPr id="64" name="Google Shape;64;p13"/>
          <p:cNvPicPr preferRelativeResize="0"/>
          <p:nvPr/>
        </p:nvPicPr>
        <p:blipFill>
          <a:blip r:embed="rId3">
            <a:alphaModFix/>
          </a:blip>
          <a:stretch>
            <a:fillRect/>
          </a:stretch>
        </p:blipFill>
        <p:spPr>
          <a:xfrm>
            <a:off x="2561369" y="107453"/>
            <a:ext cx="4681334" cy="31223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4"/>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What factors </a:t>
            </a:r>
            <a:r>
              <a:rPr lang="en"/>
              <a:t>contribute</a:t>
            </a:r>
            <a:r>
              <a:rPr lang="en"/>
              <a:t> to sales in CA?	</a:t>
            </a:r>
            <a:endParaRPr/>
          </a:p>
        </p:txBody>
      </p:sp>
      <p:sp>
        <p:nvSpPr>
          <p:cNvPr id="70" name="Google Shape;70;p14"/>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Char char="●"/>
            </a:pPr>
            <a:r>
              <a:rPr lang="en" sz="1400">
                <a:solidFill>
                  <a:srgbClr val="24292F"/>
                </a:solidFill>
                <a:highlight>
                  <a:srgbClr val="FFFFFF"/>
                </a:highlight>
                <a:latin typeface="Arial"/>
                <a:ea typeface="Arial"/>
                <a:cs typeface="Arial"/>
                <a:sym typeface="Arial"/>
              </a:rPr>
              <a:t>The purpose of this project is to analyze factors that contribute to EV purchases in the state of California. At a more granular level, we will be looking at factors within California counties to determine any relevant factors that contribute most to purchases.</a:t>
            </a:r>
            <a:endParaRPr sz="1400">
              <a:solidFill>
                <a:srgbClr val="24292F"/>
              </a:solidFill>
              <a:highlight>
                <a:srgbClr val="FFFFFF"/>
              </a:highlight>
              <a:latin typeface="Arial"/>
              <a:ea typeface="Arial"/>
              <a:cs typeface="Arial"/>
              <a:sym typeface="Arial"/>
            </a:endParaRPr>
          </a:p>
          <a:p>
            <a:pPr indent="0" lvl="0" marL="0" rtl="0" algn="l">
              <a:spcBef>
                <a:spcPts val="1200"/>
              </a:spcBef>
              <a:spcAft>
                <a:spcPts val="0"/>
              </a:spcAft>
              <a:buNone/>
            </a:pPr>
            <a:r>
              <a:t/>
            </a:r>
            <a:endParaRPr sz="1400">
              <a:solidFill>
                <a:srgbClr val="24292F"/>
              </a:solidFill>
              <a:highlight>
                <a:srgbClr val="FFFFFF"/>
              </a:highlight>
              <a:latin typeface="Arial"/>
              <a:ea typeface="Arial"/>
              <a:cs typeface="Arial"/>
              <a:sym typeface="Arial"/>
            </a:endParaRPr>
          </a:p>
          <a:p>
            <a:pPr indent="-317500" lvl="0" marL="457200" rtl="0" algn="l">
              <a:spcBef>
                <a:spcPts val="1200"/>
              </a:spcBef>
              <a:spcAft>
                <a:spcPts val="0"/>
              </a:spcAft>
              <a:buClr>
                <a:srgbClr val="24292F"/>
              </a:buClr>
              <a:buSzPts val="1400"/>
              <a:buFont typeface="Arial"/>
              <a:buChar char="●"/>
            </a:pPr>
            <a:r>
              <a:rPr lang="en" sz="1400">
                <a:solidFill>
                  <a:srgbClr val="24292F"/>
                </a:solidFill>
                <a:highlight>
                  <a:srgbClr val="FFFFFF"/>
                </a:highlight>
                <a:latin typeface="Arial"/>
                <a:ea typeface="Arial"/>
                <a:cs typeface="Arial"/>
                <a:sym typeface="Arial"/>
              </a:rPr>
              <a:t>With this analysis we would like to answer the following questions:</a:t>
            </a:r>
            <a:endParaRPr sz="1400">
              <a:solidFill>
                <a:srgbClr val="24292F"/>
              </a:solidFill>
              <a:highlight>
                <a:srgbClr val="FFFFFF"/>
              </a:highlight>
              <a:latin typeface="Arial"/>
              <a:ea typeface="Arial"/>
              <a:cs typeface="Arial"/>
              <a:sym typeface="Arial"/>
            </a:endParaRPr>
          </a:p>
          <a:p>
            <a:pPr indent="-317500" lvl="1" marL="914400" rtl="0" algn="l">
              <a:spcBef>
                <a:spcPts val="0"/>
              </a:spcBef>
              <a:spcAft>
                <a:spcPts val="0"/>
              </a:spcAft>
              <a:buClr>
                <a:srgbClr val="24292F"/>
              </a:buClr>
              <a:buSzPts val="1400"/>
              <a:buFont typeface="Arial"/>
              <a:buChar char="○"/>
            </a:pPr>
            <a:r>
              <a:rPr lang="en" sz="1400">
                <a:solidFill>
                  <a:srgbClr val="24292F"/>
                </a:solidFill>
                <a:highlight>
                  <a:srgbClr val="FFFFFF"/>
                </a:highlight>
                <a:latin typeface="Arial"/>
                <a:ea typeface="Arial"/>
                <a:cs typeface="Arial"/>
                <a:sym typeface="Arial"/>
              </a:rPr>
              <a:t>What is the opportunity in identifying a gap in this dataset?</a:t>
            </a:r>
            <a:endParaRPr sz="1400">
              <a:solidFill>
                <a:srgbClr val="24292F"/>
              </a:solidFill>
              <a:highlight>
                <a:srgbClr val="FFFFFF"/>
              </a:highlight>
              <a:latin typeface="Arial"/>
              <a:ea typeface="Arial"/>
              <a:cs typeface="Arial"/>
              <a:sym typeface="Arial"/>
            </a:endParaRPr>
          </a:p>
          <a:p>
            <a:pPr indent="-317500" lvl="1" marL="914400" rtl="0" algn="l">
              <a:spcBef>
                <a:spcPts val="0"/>
              </a:spcBef>
              <a:spcAft>
                <a:spcPts val="0"/>
              </a:spcAft>
              <a:buClr>
                <a:srgbClr val="24292F"/>
              </a:buClr>
              <a:buSzPts val="1400"/>
              <a:buFont typeface="Arial"/>
              <a:buChar char="○"/>
            </a:pPr>
            <a:r>
              <a:rPr lang="en">
                <a:solidFill>
                  <a:srgbClr val="24292F"/>
                </a:solidFill>
                <a:highlight>
                  <a:srgbClr val="FFFFFF"/>
                </a:highlight>
                <a:latin typeface="Arial"/>
                <a:ea typeface="Arial"/>
                <a:cs typeface="Arial"/>
                <a:sym typeface="Arial"/>
              </a:rPr>
              <a:t>What is the market opportunity?</a:t>
            </a:r>
            <a:endParaRPr>
              <a:solidFill>
                <a:srgbClr val="24292F"/>
              </a:solidFill>
              <a:highlight>
                <a:srgbClr val="FFFFFF"/>
              </a:highlight>
              <a:latin typeface="Arial"/>
              <a:ea typeface="Arial"/>
              <a:cs typeface="Arial"/>
              <a:sym typeface="Arial"/>
            </a:endParaRPr>
          </a:p>
          <a:p>
            <a:pPr indent="-317500" lvl="1" marL="914400" rtl="0" algn="l">
              <a:spcBef>
                <a:spcPts val="0"/>
              </a:spcBef>
              <a:spcAft>
                <a:spcPts val="0"/>
              </a:spcAft>
              <a:buClr>
                <a:srgbClr val="24292F"/>
              </a:buClr>
              <a:buSzPts val="1400"/>
              <a:buFont typeface="Arial"/>
              <a:buChar char="○"/>
            </a:pPr>
            <a:r>
              <a:rPr lang="en">
                <a:solidFill>
                  <a:srgbClr val="24292F"/>
                </a:solidFill>
                <a:highlight>
                  <a:srgbClr val="FFFFFF"/>
                </a:highlight>
                <a:latin typeface="Arial"/>
                <a:ea typeface="Arial"/>
                <a:cs typeface="Arial"/>
                <a:sym typeface="Arial"/>
              </a:rPr>
              <a:t>Which counties in CA should EV manufacturers focus their marketing?</a:t>
            </a:r>
            <a:endParaRPr>
              <a:solidFill>
                <a:srgbClr val="24292F"/>
              </a:solidFill>
              <a:highlight>
                <a:srgbClr val="FFFFFF"/>
              </a:highlight>
              <a:latin typeface="Arial"/>
              <a:ea typeface="Arial"/>
              <a:cs typeface="Arial"/>
              <a:sym typeface="Arial"/>
            </a:endParaRPr>
          </a:p>
          <a:p>
            <a:pPr indent="-317500" lvl="1" marL="914400" rtl="0" algn="l">
              <a:spcBef>
                <a:spcPts val="0"/>
              </a:spcBef>
              <a:spcAft>
                <a:spcPts val="0"/>
              </a:spcAft>
              <a:buClr>
                <a:srgbClr val="24292F"/>
              </a:buClr>
              <a:buSzPts val="1400"/>
              <a:buFont typeface="Arial"/>
              <a:buChar char="○"/>
            </a:pPr>
            <a:r>
              <a:rPr lang="en">
                <a:solidFill>
                  <a:srgbClr val="24292F"/>
                </a:solidFill>
                <a:highlight>
                  <a:srgbClr val="FFFFFF"/>
                </a:highlight>
                <a:latin typeface="Arial"/>
                <a:ea typeface="Arial"/>
                <a:cs typeface="Arial"/>
                <a:sym typeface="Arial"/>
              </a:rPr>
              <a:t>Should EV manufacturers be encouraging implementation of incentives to drive sales?</a:t>
            </a:r>
            <a:endParaRPr>
              <a:solidFill>
                <a:srgbClr val="24292F"/>
              </a:solidFill>
              <a:highlight>
                <a:srgbClr val="FFFFFF"/>
              </a:highlight>
              <a:latin typeface="Arial"/>
              <a:ea typeface="Arial"/>
              <a:cs typeface="Arial"/>
              <a:sym typeface="Arial"/>
            </a:endParaRPr>
          </a:p>
          <a:p>
            <a:pPr indent="0" lvl="0" marL="457200" rtl="0" algn="l">
              <a:spcBef>
                <a:spcPts val="1200"/>
              </a:spcBef>
              <a:spcAft>
                <a:spcPts val="1200"/>
              </a:spcAft>
              <a:buNone/>
            </a:pPr>
            <a:r>
              <a:t/>
            </a:r>
            <a:endParaRPr sz="1500">
              <a:solidFill>
                <a:srgbClr val="24292F"/>
              </a:solidFill>
              <a:highlight>
                <a:srgbClr val="FFFFFF"/>
              </a:highlight>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5"/>
          <p:cNvSpPr/>
          <p:nvPr/>
        </p:nvSpPr>
        <p:spPr>
          <a:xfrm>
            <a:off x="4925074" y="1238887"/>
            <a:ext cx="3573900" cy="3425700"/>
          </a:xfrm>
          <a:prstGeom prst="rect">
            <a:avLst/>
          </a:prstGeom>
          <a:solidFill>
            <a:srgbClr val="444444"/>
          </a:solidFill>
          <a:ln>
            <a:noFill/>
          </a:ln>
          <a:effectLst>
            <a:outerShdw blurRad="50800" rotWithShape="0" algn="l" dist="38100">
              <a:srgbClr val="000000">
                <a:alpha val="40000"/>
              </a:srgbClr>
            </a:outerShdw>
          </a:effectLst>
        </p:spPr>
        <p:txBody>
          <a:bodyPr anchorCtr="0" anchor="ctr" bIns="133875" lIns="535500" spcFirstLastPara="1" rIns="68050" wrap="square" tIns="0">
            <a:noAutofit/>
          </a:bodyPr>
          <a:lstStyle/>
          <a:p>
            <a:pPr indent="0" lvl="0" marL="0" marR="0" rtl="0" algn="l">
              <a:lnSpc>
                <a:spcPct val="100000"/>
              </a:lnSpc>
              <a:spcBef>
                <a:spcPts val="0"/>
              </a:spcBef>
              <a:spcAft>
                <a:spcPts val="0"/>
              </a:spcAft>
              <a:buNone/>
            </a:pPr>
            <a:r>
              <a:t/>
            </a:r>
            <a:endParaRPr b="0" i="0" sz="3000" u="none" cap="none" strike="noStrike">
              <a:solidFill>
                <a:srgbClr val="F88650"/>
              </a:solidFill>
              <a:latin typeface="Calibri"/>
              <a:ea typeface="Calibri"/>
              <a:cs typeface="Calibri"/>
              <a:sym typeface="Calibri"/>
            </a:endParaRPr>
          </a:p>
        </p:txBody>
      </p:sp>
      <p:sp>
        <p:nvSpPr>
          <p:cNvPr id="76" name="Google Shape;76;p15"/>
          <p:cNvSpPr txBox="1"/>
          <p:nvPr/>
        </p:nvSpPr>
        <p:spPr>
          <a:xfrm>
            <a:off x="5780008" y="1321551"/>
            <a:ext cx="2400900" cy="408000"/>
          </a:xfrm>
          <a:prstGeom prst="rect">
            <a:avLst/>
          </a:prstGeom>
          <a:noFill/>
          <a:ln>
            <a:noFill/>
          </a:ln>
        </p:spPr>
        <p:txBody>
          <a:bodyPr anchorCtr="0" anchor="t" bIns="34275" lIns="0" spcFirstLastPara="1" rIns="0" wrap="square" tIns="34275">
            <a:spAutoFit/>
          </a:bodyPr>
          <a:lstStyle/>
          <a:p>
            <a:pPr indent="0" lvl="0" marL="139700" marR="0" rtl="0" algn="l">
              <a:lnSpc>
                <a:spcPct val="100000"/>
              </a:lnSpc>
              <a:spcBef>
                <a:spcPts val="0"/>
              </a:spcBef>
              <a:spcAft>
                <a:spcPts val="0"/>
              </a:spcAft>
              <a:buNone/>
            </a:pPr>
            <a:r>
              <a:rPr b="0" i="0" lang="en" sz="1100" u="none" cap="none" strike="noStrike">
                <a:solidFill>
                  <a:schemeClr val="lt1"/>
                </a:solidFill>
                <a:latin typeface="Arial"/>
                <a:ea typeface="Arial"/>
                <a:cs typeface="Arial"/>
                <a:sym typeface="Arial"/>
              </a:rPr>
              <a:t>West Coast EV uptake 2.7x more than national average</a:t>
            </a:r>
            <a:endParaRPr/>
          </a:p>
        </p:txBody>
      </p:sp>
      <p:cxnSp>
        <p:nvCxnSpPr>
          <p:cNvPr id="77" name="Google Shape;77;p15"/>
          <p:cNvCxnSpPr/>
          <p:nvPr/>
        </p:nvCxnSpPr>
        <p:spPr>
          <a:xfrm>
            <a:off x="5680757" y="1349233"/>
            <a:ext cx="0" cy="3108900"/>
          </a:xfrm>
          <a:prstGeom prst="straightConnector1">
            <a:avLst/>
          </a:prstGeom>
          <a:noFill/>
          <a:ln cap="flat" cmpd="sng" w="9525">
            <a:solidFill>
              <a:schemeClr val="accent2"/>
            </a:solidFill>
            <a:prstDash val="solid"/>
            <a:miter lim="800000"/>
            <a:headEnd len="sm" w="sm" type="none"/>
            <a:tailEnd len="sm" w="sm" type="none"/>
          </a:ln>
        </p:spPr>
      </p:cxnSp>
      <p:sp>
        <p:nvSpPr>
          <p:cNvPr id="78" name="Google Shape;78;p15"/>
          <p:cNvSpPr/>
          <p:nvPr/>
        </p:nvSpPr>
        <p:spPr>
          <a:xfrm flipH="1" rot="10800000">
            <a:off x="639640" y="4596248"/>
            <a:ext cx="1064400" cy="157800"/>
          </a:xfrm>
          <a:prstGeom prst="rtTriangle">
            <a:avLst/>
          </a:prstGeom>
          <a:solidFill>
            <a:srgbClr val="444444">
              <a:alpha val="47840"/>
            </a:srgbClr>
          </a:solidFill>
          <a:ln>
            <a:noFill/>
          </a:ln>
          <a:effectLst>
            <a:outerShdw blurRad="50800" rotWithShape="0" algn="l" dist="38100">
              <a:srgbClr val="000000">
                <a:alpha val="40000"/>
              </a:srgbClr>
            </a:outerShdw>
          </a:effectLst>
        </p:spPr>
        <p:txBody>
          <a:bodyPr anchorCtr="0" anchor="ctr" bIns="133875" lIns="535500" spcFirstLastPara="1" rIns="68050" wrap="square" tIns="0">
            <a:noAutofit/>
          </a:bodyPr>
          <a:lstStyle/>
          <a:p>
            <a:pPr indent="0" lvl="0" marL="0" marR="0" rtl="0" algn="l">
              <a:lnSpc>
                <a:spcPct val="100000"/>
              </a:lnSpc>
              <a:spcBef>
                <a:spcPts val="0"/>
              </a:spcBef>
              <a:spcAft>
                <a:spcPts val="0"/>
              </a:spcAft>
              <a:buNone/>
            </a:pPr>
            <a:r>
              <a:t/>
            </a:r>
            <a:endParaRPr b="0" i="0" sz="3000" u="none" cap="none" strike="noStrike">
              <a:solidFill>
                <a:srgbClr val="F88650"/>
              </a:solidFill>
              <a:latin typeface="Calibri"/>
              <a:ea typeface="Calibri"/>
              <a:cs typeface="Calibri"/>
              <a:sym typeface="Calibri"/>
            </a:endParaRPr>
          </a:p>
        </p:txBody>
      </p:sp>
      <p:sp>
        <p:nvSpPr>
          <p:cNvPr id="79" name="Google Shape;79;p15"/>
          <p:cNvSpPr/>
          <p:nvPr/>
        </p:nvSpPr>
        <p:spPr>
          <a:xfrm rot="10800000">
            <a:off x="706860" y="1238348"/>
            <a:ext cx="3600300" cy="3396300"/>
          </a:xfrm>
          <a:prstGeom prst="rect">
            <a:avLst/>
          </a:prstGeom>
          <a:solidFill>
            <a:srgbClr val="F2F2F2"/>
          </a:solidFill>
          <a:ln>
            <a:noFill/>
          </a:ln>
          <a:effectLst>
            <a:outerShdw blurRad="50800" rotWithShape="0" algn="r" dir="10800000" dist="38100">
              <a:srgbClr val="000000">
                <a:alpha val="40000"/>
              </a:srgbClr>
            </a:outerShdw>
          </a:effectLst>
        </p:spPr>
        <p:txBody>
          <a:bodyPr anchorCtr="0" anchor="ctr" bIns="133875" lIns="535500" spcFirstLastPara="1" rIns="68050" wrap="square" tIns="0">
            <a:noAutofit/>
          </a:bodyPr>
          <a:lstStyle/>
          <a:p>
            <a:pPr indent="0" lvl="0" marL="0" marR="0" rtl="0" algn="l">
              <a:lnSpc>
                <a:spcPct val="100000"/>
              </a:lnSpc>
              <a:spcBef>
                <a:spcPts val="0"/>
              </a:spcBef>
              <a:spcAft>
                <a:spcPts val="0"/>
              </a:spcAft>
              <a:buNone/>
            </a:pPr>
            <a:r>
              <a:t/>
            </a:r>
            <a:endParaRPr b="0" i="0" sz="3000" u="none" cap="none" strike="noStrike">
              <a:solidFill>
                <a:srgbClr val="F88650"/>
              </a:solidFill>
              <a:latin typeface="Calibri"/>
              <a:ea typeface="Calibri"/>
              <a:cs typeface="Calibri"/>
              <a:sym typeface="Calibri"/>
            </a:endParaRPr>
          </a:p>
        </p:txBody>
      </p:sp>
      <p:sp>
        <p:nvSpPr>
          <p:cNvPr id="80" name="Google Shape;80;p15"/>
          <p:cNvSpPr txBox="1"/>
          <p:nvPr/>
        </p:nvSpPr>
        <p:spPr>
          <a:xfrm>
            <a:off x="611317" y="786371"/>
            <a:ext cx="30183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rgbClr val="000000"/>
                </a:solidFill>
                <a:latin typeface="Arial"/>
                <a:ea typeface="Arial"/>
                <a:cs typeface="Arial"/>
                <a:sym typeface="Arial"/>
              </a:rPr>
              <a:t>Global Trends</a:t>
            </a:r>
            <a:endParaRPr/>
          </a:p>
        </p:txBody>
      </p:sp>
      <p:sp>
        <p:nvSpPr>
          <p:cNvPr id="81" name="Google Shape;81;p15"/>
          <p:cNvSpPr/>
          <p:nvPr/>
        </p:nvSpPr>
        <p:spPr>
          <a:xfrm flipH="1" rot="10800000">
            <a:off x="651370" y="1080141"/>
            <a:ext cx="3593700" cy="34200"/>
          </a:xfrm>
          <a:prstGeom prst="rect">
            <a:avLst/>
          </a:prstGeom>
          <a:gradFill>
            <a:gsLst>
              <a:gs pos="0">
                <a:srgbClr val="24753E"/>
              </a:gs>
              <a:gs pos="54000">
                <a:srgbClr val="24753E"/>
              </a:gs>
              <a:gs pos="100000">
                <a:schemeClr val="accent1"/>
              </a:gs>
            </a:gsLst>
            <a:lin ang="10800025" scaled="0"/>
          </a:gradFill>
          <a:ln cap="flat" cmpd="sng" w="12700">
            <a:solidFill>
              <a:schemeClr val="accent1"/>
            </a:solidFill>
            <a:prstDash val="solid"/>
            <a:miter lim="800000"/>
            <a:headEnd len="sm" w="sm" type="none"/>
            <a:tailEnd len="sm" w="sm" type="none"/>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None/>
            </a:pPr>
            <a:r>
              <a:t/>
            </a:r>
            <a:endParaRPr b="0" i="0" sz="1350" u="none" cap="none" strike="noStrike">
              <a:solidFill>
                <a:srgbClr val="FFFFFF"/>
              </a:solidFill>
              <a:latin typeface="Calibri"/>
              <a:ea typeface="Calibri"/>
              <a:cs typeface="Calibri"/>
              <a:sym typeface="Calibri"/>
            </a:endParaRPr>
          </a:p>
        </p:txBody>
      </p:sp>
      <p:sp>
        <p:nvSpPr>
          <p:cNvPr id="82" name="Google Shape;82;p15"/>
          <p:cNvSpPr txBox="1"/>
          <p:nvPr/>
        </p:nvSpPr>
        <p:spPr>
          <a:xfrm>
            <a:off x="4873847" y="841775"/>
            <a:ext cx="34407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rgbClr val="000000"/>
                </a:solidFill>
                <a:latin typeface="Arial"/>
                <a:ea typeface="Arial"/>
                <a:cs typeface="Arial"/>
                <a:sym typeface="Arial"/>
              </a:rPr>
              <a:t>US markets Impacts </a:t>
            </a:r>
            <a:endParaRPr/>
          </a:p>
        </p:txBody>
      </p:sp>
      <p:sp>
        <p:nvSpPr>
          <p:cNvPr id="83" name="Google Shape;83;p15"/>
          <p:cNvSpPr/>
          <p:nvPr/>
        </p:nvSpPr>
        <p:spPr>
          <a:xfrm flipH="1" rot="10800000">
            <a:off x="4913900" y="1078901"/>
            <a:ext cx="3596100" cy="34200"/>
          </a:xfrm>
          <a:prstGeom prst="rect">
            <a:avLst/>
          </a:prstGeom>
          <a:gradFill>
            <a:gsLst>
              <a:gs pos="0">
                <a:srgbClr val="24753E"/>
              </a:gs>
              <a:gs pos="54000">
                <a:srgbClr val="24753E"/>
              </a:gs>
              <a:gs pos="100000">
                <a:schemeClr val="accent1"/>
              </a:gs>
            </a:gsLst>
            <a:lin ang="10800025" scaled="0"/>
          </a:gradFill>
          <a:ln cap="flat" cmpd="sng" w="12700">
            <a:solidFill>
              <a:schemeClr val="accent1"/>
            </a:solidFill>
            <a:prstDash val="solid"/>
            <a:miter lim="800000"/>
            <a:headEnd len="sm" w="sm" type="none"/>
            <a:tailEnd len="sm" w="sm" type="none"/>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None/>
            </a:pPr>
            <a:r>
              <a:t/>
            </a:r>
            <a:endParaRPr b="0" i="0" sz="1350" u="none" cap="none" strike="noStrike">
              <a:solidFill>
                <a:srgbClr val="FFFFFF"/>
              </a:solidFill>
              <a:latin typeface="Calibri"/>
              <a:ea typeface="Calibri"/>
              <a:cs typeface="Calibri"/>
              <a:sym typeface="Calibri"/>
            </a:endParaRPr>
          </a:p>
        </p:txBody>
      </p:sp>
      <p:sp>
        <p:nvSpPr>
          <p:cNvPr id="84" name="Google Shape;84;p15"/>
          <p:cNvSpPr/>
          <p:nvPr/>
        </p:nvSpPr>
        <p:spPr>
          <a:xfrm>
            <a:off x="4981741" y="1806044"/>
            <a:ext cx="3107700" cy="8028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rgbClr val="FFFFFF"/>
              </a:solidFill>
              <a:latin typeface="Lato Light"/>
              <a:ea typeface="Lato Light"/>
              <a:cs typeface="Lato Light"/>
              <a:sym typeface="Lato Light"/>
            </a:endParaRPr>
          </a:p>
        </p:txBody>
      </p:sp>
      <p:sp>
        <p:nvSpPr>
          <p:cNvPr id="85" name="Google Shape;85;p15"/>
          <p:cNvSpPr/>
          <p:nvPr/>
        </p:nvSpPr>
        <p:spPr>
          <a:xfrm>
            <a:off x="5057270" y="2799680"/>
            <a:ext cx="3107700" cy="8028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rgbClr val="FFFFFF"/>
              </a:solidFill>
              <a:latin typeface="Lato Light"/>
              <a:ea typeface="Lato Light"/>
              <a:cs typeface="Lato Light"/>
              <a:sym typeface="Lato Light"/>
            </a:endParaRPr>
          </a:p>
        </p:txBody>
      </p:sp>
      <p:sp>
        <p:nvSpPr>
          <p:cNvPr id="86" name="Google Shape;86;p15"/>
          <p:cNvSpPr/>
          <p:nvPr/>
        </p:nvSpPr>
        <p:spPr>
          <a:xfrm>
            <a:off x="5052794" y="3839285"/>
            <a:ext cx="3107700" cy="8028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rgbClr val="FFFFFF"/>
              </a:solidFill>
              <a:latin typeface="Lato Light"/>
              <a:ea typeface="Lato Light"/>
              <a:cs typeface="Lato Light"/>
              <a:sym typeface="Lato Light"/>
            </a:endParaRPr>
          </a:p>
        </p:txBody>
      </p:sp>
      <p:sp>
        <p:nvSpPr>
          <p:cNvPr id="87" name="Google Shape;87;p15"/>
          <p:cNvSpPr/>
          <p:nvPr/>
        </p:nvSpPr>
        <p:spPr>
          <a:xfrm rot="10800000">
            <a:off x="7426648" y="4590936"/>
            <a:ext cx="1103700" cy="156600"/>
          </a:xfrm>
          <a:prstGeom prst="rtTriangle">
            <a:avLst/>
          </a:prstGeom>
          <a:solidFill>
            <a:srgbClr val="444444">
              <a:alpha val="47840"/>
            </a:srgbClr>
          </a:solidFill>
          <a:ln>
            <a:noFill/>
          </a:ln>
          <a:effectLst>
            <a:outerShdw blurRad="50800" rotWithShape="0" algn="l" dist="38100">
              <a:srgbClr val="000000">
                <a:alpha val="40000"/>
              </a:srgbClr>
            </a:outerShdw>
          </a:effectLst>
        </p:spPr>
        <p:txBody>
          <a:bodyPr anchorCtr="0" anchor="ctr" bIns="133875" lIns="535500" spcFirstLastPara="1" rIns="68050" wrap="square" tIns="0">
            <a:noAutofit/>
          </a:bodyPr>
          <a:lstStyle/>
          <a:p>
            <a:pPr indent="0" lvl="0" marL="0" marR="0" rtl="0" algn="l">
              <a:lnSpc>
                <a:spcPct val="100000"/>
              </a:lnSpc>
              <a:spcBef>
                <a:spcPts val="0"/>
              </a:spcBef>
              <a:spcAft>
                <a:spcPts val="0"/>
              </a:spcAft>
              <a:buNone/>
            </a:pPr>
            <a:r>
              <a:t/>
            </a:r>
            <a:endParaRPr b="0" i="0" sz="3000" u="none" cap="none" strike="noStrike">
              <a:solidFill>
                <a:srgbClr val="F88650"/>
              </a:solidFill>
              <a:latin typeface="Calibri"/>
              <a:ea typeface="Calibri"/>
              <a:cs typeface="Calibri"/>
              <a:sym typeface="Calibri"/>
            </a:endParaRPr>
          </a:p>
        </p:txBody>
      </p:sp>
      <p:pic>
        <p:nvPicPr>
          <p:cNvPr descr="Customer review" id="88" name="Google Shape;88;p15"/>
          <p:cNvPicPr preferRelativeResize="0"/>
          <p:nvPr/>
        </p:nvPicPr>
        <p:blipFill rotWithShape="1">
          <a:blip r:embed="rId3">
            <a:alphaModFix/>
          </a:blip>
          <a:srcRect b="0" l="0" r="0" t="0"/>
          <a:stretch/>
        </p:blipFill>
        <p:spPr>
          <a:xfrm>
            <a:off x="5078873" y="3361635"/>
            <a:ext cx="547337" cy="547337"/>
          </a:xfrm>
          <a:prstGeom prst="rect">
            <a:avLst/>
          </a:prstGeom>
          <a:noFill/>
          <a:ln>
            <a:noFill/>
          </a:ln>
        </p:spPr>
      </p:pic>
      <p:cxnSp>
        <p:nvCxnSpPr>
          <p:cNvPr id="89" name="Google Shape;89;p15"/>
          <p:cNvCxnSpPr/>
          <p:nvPr/>
        </p:nvCxnSpPr>
        <p:spPr>
          <a:xfrm>
            <a:off x="1396853" y="1468955"/>
            <a:ext cx="0" cy="2926200"/>
          </a:xfrm>
          <a:prstGeom prst="straightConnector1">
            <a:avLst/>
          </a:prstGeom>
          <a:noFill/>
          <a:ln cap="flat" cmpd="sng" w="9525">
            <a:solidFill>
              <a:srgbClr val="181818"/>
            </a:solidFill>
            <a:prstDash val="solid"/>
            <a:miter lim="800000"/>
            <a:headEnd len="sm" w="sm" type="none"/>
            <a:tailEnd len="sm" w="sm" type="none"/>
          </a:ln>
        </p:spPr>
      </p:cxnSp>
      <p:sp>
        <p:nvSpPr>
          <p:cNvPr id="90" name="Google Shape;90;p15"/>
          <p:cNvSpPr txBox="1"/>
          <p:nvPr/>
        </p:nvSpPr>
        <p:spPr>
          <a:xfrm>
            <a:off x="1445235" y="1872777"/>
            <a:ext cx="2565000" cy="408000"/>
          </a:xfrm>
          <a:prstGeom prst="rect">
            <a:avLst/>
          </a:prstGeom>
          <a:noFill/>
          <a:ln>
            <a:noFill/>
          </a:ln>
        </p:spPr>
        <p:txBody>
          <a:bodyPr anchorCtr="0" anchor="t" bIns="34275" lIns="0" spcFirstLastPara="1" rIns="0" wrap="square" tIns="34275">
            <a:spAutoFit/>
          </a:bodyPr>
          <a:lstStyle/>
          <a:p>
            <a:pPr indent="0" lvl="0" marL="139700" marR="0" rtl="0" algn="l">
              <a:lnSpc>
                <a:spcPct val="100000"/>
              </a:lnSpc>
              <a:spcBef>
                <a:spcPts val="0"/>
              </a:spcBef>
              <a:spcAft>
                <a:spcPts val="0"/>
              </a:spcAft>
              <a:buNone/>
            </a:pPr>
            <a:r>
              <a:rPr b="0" i="0" lang="en" sz="1100" u="none" cap="none" strike="noStrike">
                <a:solidFill>
                  <a:srgbClr val="000000"/>
                </a:solidFill>
                <a:latin typeface="Arial"/>
                <a:ea typeface="Arial"/>
                <a:cs typeface="Arial"/>
                <a:sym typeface="Arial"/>
              </a:rPr>
              <a:t>Infrastructure investments ramping up in EU</a:t>
            </a:r>
            <a:endParaRPr/>
          </a:p>
        </p:txBody>
      </p:sp>
      <p:sp>
        <p:nvSpPr>
          <p:cNvPr id="91" name="Google Shape;91;p15"/>
          <p:cNvSpPr txBox="1"/>
          <p:nvPr/>
        </p:nvSpPr>
        <p:spPr>
          <a:xfrm>
            <a:off x="1445235" y="3964540"/>
            <a:ext cx="2565000" cy="577200"/>
          </a:xfrm>
          <a:prstGeom prst="rect">
            <a:avLst/>
          </a:prstGeom>
          <a:noFill/>
          <a:ln>
            <a:noFill/>
          </a:ln>
        </p:spPr>
        <p:txBody>
          <a:bodyPr anchorCtr="0" anchor="t" bIns="34275" lIns="0" spcFirstLastPara="1" rIns="0" wrap="square" tIns="34275">
            <a:spAutoFit/>
          </a:bodyPr>
          <a:lstStyle/>
          <a:p>
            <a:pPr indent="0" lvl="0" marL="139700" marR="0" rtl="0" algn="l">
              <a:lnSpc>
                <a:spcPct val="100000"/>
              </a:lnSpc>
              <a:spcBef>
                <a:spcPts val="0"/>
              </a:spcBef>
              <a:spcAft>
                <a:spcPts val="0"/>
              </a:spcAft>
              <a:buNone/>
            </a:pPr>
            <a:r>
              <a:rPr b="0" i="0" lang="en" sz="1100" u="none" cap="none" strike="noStrike">
                <a:solidFill>
                  <a:srgbClr val="000000"/>
                </a:solidFill>
                <a:latin typeface="Arial"/>
                <a:ea typeface="Arial"/>
                <a:cs typeface="Arial"/>
                <a:sym typeface="Arial"/>
              </a:rPr>
              <a:t>Consumer sentiment - price point, driving range, charging are key to adoption</a:t>
            </a:r>
            <a:endParaRPr/>
          </a:p>
        </p:txBody>
      </p:sp>
      <p:sp>
        <p:nvSpPr>
          <p:cNvPr id="92" name="Google Shape;92;p15"/>
          <p:cNvSpPr txBox="1"/>
          <p:nvPr/>
        </p:nvSpPr>
        <p:spPr>
          <a:xfrm>
            <a:off x="1445235" y="3314640"/>
            <a:ext cx="2565000" cy="577200"/>
          </a:xfrm>
          <a:prstGeom prst="rect">
            <a:avLst/>
          </a:prstGeom>
          <a:noFill/>
          <a:ln>
            <a:noFill/>
          </a:ln>
        </p:spPr>
        <p:txBody>
          <a:bodyPr anchorCtr="0" anchor="t" bIns="34275" lIns="0" spcFirstLastPara="1" rIns="0" wrap="square" tIns="34275">
            <a:spAutoFit/>
          </a:bodyPr>
          <a:lstStyle/>
          <a:p>
            <a:pPr indent="0" lvl="0" marL="139700" marR="0" rtl="0" algn="l">
              <a:lnSpc>
                <a:spcPct val="100000"/>
              </a:lnSpc>
              <a:spcBef>
                <a:spcPts val="0"/>
              </a:spcBef>
              <a:spcAft>
                <a:spcPts val="0"/>
              </a:spcAft>
              <a:buNone/>
            </a:pPr>
            <a:r>
              <a:rPr b="0" i="0" lang="en" sz="1100" u="none" cap="none" strike="noStrike">
                <a:solidFill>
                  <a:srgbClr val="000000"/>
                </a:solidFill>
                <a:latin typeface="Arial"/>
                <a:ea typeface="Arial"/>
                <a:cs typeface="Arial"/>
                <a:sym typeface="Arial"/>
              </a:rPr>
              <a:t>Corporate influence - EV company cars, values driven priorities impacting EV market</a:t>
            </a:r>
            <a:endParaRPr/>
          </a:p>
        </p:txBody>
      </p:sp>
      <p:sp>
        <p:nvSpPr>
          <p:cNvPr id="93" name="Google Shape;93;p15"/>
          <p:cNvSpPr txBox="1"/>
          <p:nvPr/>
        </p:nvSpPr>
        <p:spPr>
          <a:xfrm>
            <a:off x="1445235" y="2353398"/>
            <a:ext cx="2565000" cy="408000"/>
          </a:xfrm>
          <a:prstGeom prst="rect">
            <a:avLst/>
          </a:prstGeom>
          <a:noFill/>
          <a:ln>
            <a:noFill/>
          </a:ln>
        </p:spPr>
        <p:txBody>
          <a:bodyPr anchorCtr="0" anchor="t" bIns="34275" lIns="0" spcFirstLastPara="1" rIns="0" wrap="square" tIns="34275">
            <a:spAutoFit/>
          </a:bodyPr>
          <a:lstStyle/>
          <a:p>
            <a:pPr indent="0" lvl="0" marL="139700" marR="0" rtl="0" algn="l">
              <a:lnSpc>
                <a:spcPct val="100000"/>
              </a:lnSpc>
              <a:spcBef>
                <a:spcPts val="0"/>
              </a:spcBef>
              <a:spcAft>
                <a:spcPts val="0"/>
              </a:spcAft>
              <a:buNone/>
            </a:pPr>
            <a:r>
              <a:rPr b="0" i="0" lang="en" sz="1100" u="none" cap="none" strike="noStrike">
                <a:solidFill>
                  <a:srgbClr val="000000"/>
                </a:solidFill>
                <a:latin typeface="Arial"/>
                <a:ea typeface="Arial"/>
                <a:cs typeface="Arial"/>
                <a:sym typeface="Arial"/>
              </a:rPr>
              <a:t>Policy pressures – EU reduction in emissions and vehicles in cities</a:t>
            </a:r>
            <a:endParaRPr/>
          </a:p>
        </p:txBody>
      </p:sp>
      <p:sp>
        <p:nvSpPr>
          <p:cNvPr id="94" name="Google Shape;94;p15"/>
          <p:cNvSpPr txBox="1"/>
          <p:nvPr/>
        </p:nvSpPr>
        <p:spPr>
          <a:xfrm>
            <a:off x="928058" y="1385114"/>
            <a:ext cx="378300" cy="392400"/>
          </a:xfrm>
          <a:prstGeom prst="rect">
            <a:avLst/>
          </a:prstGeom>
          <a:noFill/>
          <a:ln>
            <a:noFill/>
          </a:ln>
        </p:spPr>
        <p:txBody>
          <a:bodyPr anchorCtr="0" anchor="t" bIns="34275" lIns="0" spcFirstLastPara="1" rIns="0" wrap="square" tIns="34275">
            <a:spAutoFit/>
          </a:bodyPr>
          <a:lstStyle/>
          <a:p>
            <a:pPr indent="0" lvl="0" marL="0" marR="0" rtl="0" algn="l">
              <a:lnSpc>
                <a:spcPct val="100000"/>
              </a:lnSpc>
              <a:spcBef>
                <a:spcPts val="0"/>
              </a:spcBef>
              <a:spcAft>
                <a:spcPts val="0"/>
              </a:spcAft>
              <a:buNone/>
            </a:pPr>
            <a:r>
              <a:rPr b="1" i="0" lang="en" sz="2100" u="none" cap="none" strike="noStrike">
                <a:solidFill>
                  <a:schemeClr val="accent1"/>
                </a:solidFill>
                <a:latin typeface="Calibri"/>
                <a:ea typeface="Calibri"/>
                <a:cs typeface="Calibri"/>
                <a:sym typeface="Calibri"/>
              </a:rPr>
              <a:t>01.</a:t>
            </a:r>
            <a:endParaRPr b="1" i="0" sz="2100" u="none" cap="none" strike="noStrike">
              <a:solidFill>
                <a:schemeClr val="accent1"/>
              </a:solidFill>
              <a:latin typeface="Calibri"/>
              <a:ea typeface="Calibri"/>
              <a:cs typeface="Calibri"/>
              <a:sym typeface="Calibri"/>
            </a:endParaRPr>
          </a:p>
        </p:txBody>
      </p:sp>
      <p:sp>
        <p:nvSpPr>
          <p:cNvPr id="95" name="Google Shape;95;p15"/>
          <p:cNvSpPr txBox="1"/>
          <p:nvPr/>
        </p:nvSpPr>
        <p:spPr>
          <a:xfrm>
            <a:off x="928058" y="1916042"/>
            <a:ext cx="378300" cy="392400"/>
          </a:xfrm>
          <a:prstGeom prst="rect">
            <a:avLst/>
          </a:prstGeom>
          <a:noFill/>
          <a:ln>
            <a:noFill/>
          </a:ln>
        </p:spPr>
        <p:txBody>
          <a:bodyPr anchorCtr="0" anchor="t" bIns="34275" lIns="0" spcFirstLastPara="1" rIns="0" wrap="square" tIns="34275">
            <a:spAutoFit/>
          </a:bodyPr>
          <a:lstStyle/>
          <a:p>
            <a:pPr indent="0" lvl="0" marL="0" marR="0" rtl="0" algn="l">
              <a:lnSpc>
                <a:spcPct val="100000"/>
              </a:lnSpc>
              <a:spcBef>
                <a:spcPts val="0"/>
              </a:spcBef>
              <a:spcAft>
                <a:spcPts val="0"/>
              </a:spcAft>
              <a:buNone/>
            </a:pPr>
            <a:r>
              <a:rPr b="1" i="0" lang="en" sz="2100" u="none" cap="none" strike="noStrike">
                <a:solidFill>
                  <a:schemeClr val="accent1"/>
                </a:solidFill>
                <a:latin typeface="Calibri"/>
                <a:ea typeface="Calibri"/>
                <a:cs typeface="Calibri"/>
                <a:sym typeface="Calibri"/>
              </a:rPr>
              <a:t>02.</a:t>
            </a:r>
            <a:endParaRPr b="1" i="0" sz="2100" u="none" cap="none" strike="noStrike">
              <a:solidFill>
                <a:schemeClr val="accent1"/>
              </a:solidFill>
              <a:latin typeface="Calibri"/>
              <a:ea typeface="Calibri"/>
              <a:cs typeface="Calibri"/>
              <a:sym typeface="Calibri"/>
            </a:endParaRPr>
          </a:p>
        </p:txBody>
      </p:sp>
      <p:sp>
        <p:nvSpPr>
          <p:cNvPr id="96" name="Google Shape;96;p15"/>
          <p:cNvSpPr txBox="1"/>
          <p:nvPr/>
        </p:nvSpPr>
        <p:spPr>
          <a:xfrm>
            <a:off x="928058" y="2446970"/>
            <a:ext cx="378300" cy="392400"/>
          </a:xfrm>
          <a:prstGeom prst="rect">
            <a:avLst/>
          </a:prstGeom>
          <a:noFill/>
          <a:ln>
            <a:noFill/>
          </a:ln>
        </p:spPr>
        <p:txBody>
          <a:bodyPr anchorCtr="0" anchor="t" bIns="34275" lIns="0" spcFirstLastPara="1" rIns="0" wrap="square" tIns="34275">
            <a:spAutoFit/>
          </a:bodyPr>
          <a:lstStyle/>
          <a:p>
            <a:pPr indent="0" lvl="0" marL="0" marR="0" rtl="0" algn="l">
              <a:lnSpc>
                <a:spcPct val="100000"/>
              </a:lnSpc>
              <a:spcBef>
                <a:spcPts val="0"/>
              </a:spcBef>
              <a:spcAft>
                <a:spcPts val="0"/>
              </a:spcAft>
              <a:buNone/>
            </a:pPr>
            <a:r>
              <a:rPr b="1" i="0" lang="en" sz="2100" u="none" cap="none" strike="noStrike">
                <a:solidFill>
                  <a:schemeClr val="accent1"/>
                </a:solidFill>
                <a:latin typeface="Calibri"/>
                <a:ea typeface="Calibri"/>
                <a:cs typeface="Calibri"/>
                <a:sym typeface="Calibri"/>
              </a:rPr>
              <a:t>03.</a:t>
            </a:r>
            <a:endParaRPr b="1" i="0" sz="2100" u="none" cap="none" strike="noStrike">
              <a:solidFill>
                <a:schemeClr val="accent1"/>
              </a:solidFill>
              <a:latin typeface="Calibri"/>
              <a:ea typeface="Calibri"/>
              <a:cs typeface="Calibri"/>
              <a:sym typeface="Calibri"/>
            </a:endParaRPr>
          </a:p>
        </p:txBody>
      </p:sp>
      <p:sp>
        <p:nvSpPr>
          <p:cNvPr id="97" name="Google Shape;97;p15"/>
          <p:cNvSpPr txBox="1"/>
          <p:nvPr/>
        </p:nvSpPr>
        <p:spPr>
          <a:xfrm>
            <a:off x="928058" y="2977898"/>
            <a:ext cx="378300" cy="392400"/>
          </a:xfrm>
          <a:prstGeom prst="rect">
            <a:avLst/>
          </a:prstGeom>
          <a:noFill/>
          <a:ln>
            <a:noFill/>
          </a:ln>
        </p:spPr>
        <p:txBody>
          <a:bodyPr anchorCtr="0" anchor="t" bIns="34275" lIns="0" spcFirstLastPara="1" rIns="0" wrap="square" tIns="34275">
            <a:spAutoFit/>
          </a:bodyPr>
          <a:lstStyle/>
          <a:p>
            <a:pPr indent="0" lvl="0" marL="0" marR="0" rtl="0" algn="l">
              <a:lnSpc>
                <a:spcPct val="100000"/>
              </a:lnSpc>
              <a:spcBef>
                <a:spcPts val="0"/>
              </a:spcBef>
              <a:spcAft>
                <a:spcPts val="0"/>
              </a:spcAft>
              <a:buNone/>
            </a:pPr>
            <a:r>
              <a:rPr b="1" i="0" lang="en" sz="2100" u="none" cap="none" strike="noStrike">
                <a:solidFill>
                  <a:schemeClr val="accent1"/>
                </a:solidFill>
                <a:latin typeface="Calibri"/>
                <a:ea typeface="Calibri"/>
                <a:cs typeface="Calibri"/>
                <a:sym typeface="Calibri"/>
              </a:rPr>
              <a:t>04.</a:t>
            </a:r>
            <a:endParaRPr b="1" i="0" sz="2100" u="none" cap="none" strike="noStrike">
              <a:solidFill>
                <a:schemeClr val="accent1"/>
              </a:solidFill>
              <a:latin typeface="Calibri"/>
              <a:ea typeface="Calibri"/>
              <a:cs typeface="Calibri"/>
              <a:sym typeface="Calibri"/>
            </a:endParaRPr>
          </a:p>
        </p:txBody>
      </p:sp>
      <p:sp>
        <p:nvSpPr>
          <p:cNvPr id="98" name="Google Shape;98;p15"/>
          <p:cNvSpPr/>
          <p:nvPr/>
        </p:nvSpPr>
        <p:spPr>
          <a:xfrm rot="10800000">
            <a:off x="7411649" y="2559245"/>
            <a:ext cx="1103700" cy="154500"/>
          </a:xfrm>
          <a:prstGeom prst="rtTriangle">
            <a:avLst/>
          </a:prstGeom>
          <a:solidFill>
            <a:srgbClr val="444444">
              <a:alpha val="47840"/>
            </a:srgbClr>
          </a:solidFill>
          <a:ln>
            <a:noFill/>
          </a:ln>
          <a:effectLst>
            <a:outerShdw blurRad="50800" rotWithShape="0" algn="l" dist="38100">
              <a:srgbClr val="000000">
                <a:alpha val="40000"/>
              </a:srgbClr>
            </a:outerShdw>
          </a:effectLst>
        </p:spPr>
        <p:txBody>
          <a:bodyPr anchorCtr="0" anchor="ctr" bIns="133875" lIns="535500" spcFirstLastPara="1" rIns="68050" wrap="square" tIns="0">
            <a:noAutofit/>
          </a:bodyPr>
          <a:lstStyle/>
          <a:p>
            <a:pPr indent="0" lvl="0" marL="0" marR="0" rtl="0" algn="l">
              <a:lnSpc>
                <a:spcPct val="100000"/>
              </a:lnSpc>
              <a:spcBef>
                <a:spcPts val="0"/>
              </a:spcBef>
              <a:spcAft>
                <a:spcPts val="0"/>
              </a:spcAft>
              <a:buNone/>
            </a:pPr>
            <a:r>
              <a:t/>
            </a:r>
            <a:endParaRPr b="0" i="0" sz="3000" u="none" cap="none" strike="noStrike">
              <a:solidFill>
                <a:srgbClr val="F88650"/>
              </a:solidFill>
              <a:latin typeface="Calibri"/>
              <a:ea typeface="Calibri"/>
              <a:cs typeface="Calibri"/>
              <a:sym typeface="Calibri"/>
            </a:endParaRPr>
          </a:p>
        </p:txBody>
      </p:sp>
      <p:sp>
        <p:nvSpPr>
          <p:cNvPr id="99" name="Google Shape;99;p15"/>
          <p:cNvSpPr/>
          <p:nvPr/>
        </p:nvSpPr>
        <p:spPr>
          <a:xfrm rot="10800000">
            <a:off x="7421547" y="3695233"/>
            <a:ext cx="1103700" cy="156600"/>
          </a:xfrm>
          <a:prstGeom prst="rtTriangle">
            <a:avLst/>
          </a:prstGeom>
          <a:solidFill>
            <a:srgbClr val="444444">
              <a:alpha val="47840"/>
            </a:srgbClr>
          </a:solidFill>
          <a:ln>
            <a:noFill/>
          </a:ln>
          <a:effectLst>
            <a:outerShdw blurRad="50800" rotWithShape="0" algn="l" dist="38100">
              <a:srgbClr val="000000">
                <a:alpha val="40000"/>
              </a:srgbClr>
            </a:outerShdw>
          </a:effectLst>
        </p:spPr>
        <p:txBody>
          <a:bodyPr anchorCtr="0" anchor="ctr" bIns="133875" lIns="535500" spcFirstLastPara="1" rIns="68050" wrap="square" tIns="0">
            <a:noAutofit/>
          </a:bodyPr>
          <a:lstStyle/>
          <a:p>
            <a:pPr indent="0" lvl="0" marL="0" marR="0" rtl="0" algn="l">
              <a:lnSpc>
                <a:spcPct val="100000"/>
              </a:lnSpc>
              <a:spcBef>
                <a:spcPts val="0"/>
              </a:spcBef>
              <a:spcAft>
                <a:spcPts val="0"/>
              </a:spcAft>
              <a:buNone/>
            </a:pPr>
            <a:r>
              <a:t/>
            </a:r>
            <a:endParaRPr b="0" i="0" sz="3000" u="none" cap="none" strike="noStrike">
              <a:solidFill>
                <a:srgbClr val="F88650"/>
              </a:solidFill>
              <a:latin typeface="Calibri"/>
              <a:ea typeface="Calibri"/>
              <a:cs typeface="Calibri"/>
              <a:sym typeface="Calibri"/>
            </a:endParaRPr>
          </a:p>
        </p:txBody>
      </p:sp>
      <p:sp>
        <p:nvSpPr>
          <p:cNvPr id="100" name="Google Shape;100;p15"/>
          <p:cNvSpPr txBox="1"/>
          <p:nvPr/>
        </p:nvSpPr>
        <p:spPr>
          <a:xfrm>
            <a:off x="5908024" y="3333990"/>
            <a:ext cx="2447100" cy="577200"/>
          </a:xfrm>
          <a:prstGeom prst="rect">
            <a:avLst/>
          </a:prstGeom>
          <a:noFill/>
          <a:ln>
            <a:noFill/>
          </a:ln>
        </p:spPr>
        <p:txBody>
          <a:bodyPr anchorCtr="0" anchor="t" bIns="34275" lIns="0" spcFirstLastPara="1" rIns="0" wrap="square" tIns="34275">
            <a:spAutoFit/>
          </a:bodyPr>
          <a:lstStyle/>
          <a:p>
            <a:pPr indent="0" lvl="0" marL="0" marR="0" rtl="0" algn="l">
              <a:lnSpc>
                <a:spcPct val="100000"/>
              </a:lnSpc>
              <a:spcBef>
                <a:spcPts val="0"/>
              </a:spcBef>
              <a:spcAft>
                <a:spcPts val="0"/>
              </a:spcAft>
              <a:buNone/>
            </a:pPr>
            <a:r>
              <a:rPr b="0" i="0" lang="en" sz="1100" u="none" cap="none" strike="noStrike">
                <a:solidFill>
                  <a:schemeClr val="lt1"/>
                </a:solidFill>
                <a:latin typeface="Arial"/>
                <a:ea typeface="Arial"/>
                <a:cs typeface="Arial"/>
                <a:sym typeface="Arial"/>
              </a:rPr>
              <a:t>OEM: more models available, aggressive production and sales targets across</a:t>
            </a:r>
            <a:endParaRPr b="0" i="0" sz="1100" u="none" cap="none" strike="noStrike">
              <a:solidFill>
                <a:schemeClr val="lt1"/>
              </a:solidFill>
              <a:latin typeface="Arial"/>
              <a:ea typeface="Arial"/>
              <a:cs typeface="Arial"/>
              <a:sym typeface="Arial"/>
            </a:endParaRPr>
          </a:p>
        </p:txBody>
      </p:sp>
      <p:sp>
        <p:nvSpPr>
          <p:cNvPr id="101" name="Google Shape;101;p15"/>
          <p:cNvSpPr txBox="1"/>
          <p:nvPr>
            <p:ph type="title"/>
          </p:nvPr>
        </p:nvSpPr>
        <p:spPr>
          <a:xfrm>
            <a:off x="177625" y="155375"/>
            <a:ext cx="8858700" cy="572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800"/>
              <a:buNone/>
            </a:pPr>
            <a:r>
              <a:rPr lang="en" sz="3600"/>
              <a:t>Localizing trends in Global Market: What’s driving up EV sales</a:t>
            </a:r>
            <a:endParaRPr sz="3600"/>
          </a:p>
        </p:txBody>
      </p:sp>
      <p:sp>
        <p:nvSpPr>
          <p:cNvPr id="102" name="Google Shape;102;p15"/>
          <p:cNvSpPr txBox="1"/>
          <p:nvPr/>
        </p:nvSpPr>
        <p:spPr>
          <a:xfrm>
            <a:off x="5780008" y="1934044"/>
            <a:ext cx="2400900" cy="577200"/>
          </a:xfrm>
          <a:prstGeom prst="rect">
            <a:avLst/>
          </a:prstGeom>
          <a:noFill/>
          <a:ln>
            <a:noFill/>
          </a:ln>
        </p:spPr>
        <p:txBody>
          <a:bodyPr anchorCtr="0" anchor="t" bIns="34275" lIns="0" spcFirstLastPara="1" rIns="0" wrap="square" tIns="34275">
            <a:spAutoFit/>
          </a:bodyPr>
          <a:lstStyle/>
          <a:p>
            <a:pPr indent="0" lvl="0" marL="139700" marR="0" rtl="0" algn="l">
              <a:lnSpc>
                <a:spcPct val="100000"/>
              </a:lnSpc>
              <a:spcBef>
                <a:spcPts val="0"/>
              </a:spcBef>
              <a:spcAft>
                <a:spcPts val="0"/>
              </a:spcAft>
              <a:buNone/>
            </a:pPr>
            <a:r>
              <a:rPr b="0" i="0" lang="en" sz="1100" u="none" cap="none" strike="noStrike">
                <a:solidFill>
                  <a:schemeClr val="lt1"/>
                </a:solidFill>
                <a:latin typeface="Arial"/>
                <a:ea typeface="Arial"/>
                <a:cs typeface="Arial"/>
                <a:sym typeface="Arial"/>
              </a:rPr>
              <a:t>Infrastructure investments &amp; incentives to purchase EVs in  planned via US Govt.</a:t>
            </a:r>
            <a:endParaRPr/>
          </a:p>
        </p:txBody>
      </p:sp>
      <p:sp>
        <p:nvSpPr>
          <p:cNvPr id="103" name="Google Shape;103;p15"/>
          <p:cNvSpPr txBox="1"/>
          <p:nvPr/>
        </p:nvSpPr>
        <p:spPr>
          <a:xfrm>
            <a:off x="1445235" y="1392156"/>
            <a:ext cx="2565000" cy="408000"/>
          </a:xfrm>
          <a:prstGeom prst="rect">
            <a:avLst/>
          </a:prstGeom>
          <a:noFill/>
          <a:ln>
            <a:noFill/>
          </a:ln>
        </p:spPr>
        <p:txBody>
          <a:bodyPr anchorCtr="0" anchor="t" bIns="34275" lIns="0" spcFirstLastPara="1" rIns="0" wrap="square" tIns="34275">
            <a:spAutoFit/>
          </a:bodyPr>
          <a:lstStyle/>
          <a:p>
            <a:pPr indent="0" lvl="0" marL="139700" marR="0" rtl="0" algn="l">
              <a:lnSpc>
                <a:spcPct val="100000"/>
              </a:lnSpc>
              <a:spcBef>
                <a:spcPts val="0"/>
              </a:spcBef>
              <a:spcAft>
                <a:spcPts val="0"/>
              </a:spcAft>
              <a:buNone/>
            </a:pPr>
            <a:r>
              <a:rPr b="0" i="0" lang="en" sz="1100" u="none" cap="none" strike="noStrike">
                <a:solidFill>
                  <a:srgbClr val="000000"/>
                </a:solidFill>
                <a:latin typeface="Arial"/>
                <a:ea typeface="Arial"/>
                <a:cs typeface="Arial"/>
                <a:sym typeface="Arial"/>
              </a:rPr>
              <a:t>EU growth (2019 – 2020) &gt; US &amp; everywhere else</a:t>
            </a:r>
            <a:endParaRPr/>
          </a:p>
        </p:txBody>
      </p:sp>
      <p:sp>
        <p:nvSpPr>
          <p:cNvPr id="104" name="Google Shape;104;p15"/>
          <p:cNvSpPr txBox="1"/>
          <p:nvPr/>
        </p:nvSpPr>
        <p:spPr>
          <a:xfrm>
            <a:off x="1445235" y="2834019"/>
            <a:ext cx="2565000" cy="408000"/>
          </a:xfrm>
          <a:prstGeom prst="rect">
            <a:avLst/>
          </a:prstGeom>
          <a:noFill/>
          <a:ln>
            <a:noFill/>
          </a:ln>
        </p:spPr>
        <p:txBody>
          <a:bodyPr anchorCtr="0" anchor="t" bIns="34275" lIns="0" spcFirstLastPara="1" rIns="0" wrap="square" tIns="34275">
            <a:spAutoFit/>
          </a:bodyPr>
          <a:lstStyle/>
          <a:p>
            <a:pPr indent="0" lvl="0" marL="139700" marR="0" rtl="0" algn="l">
              <a:lnSpc>
                <a:spcPct val="100000"/>
              </a:lnSpc>
              <a:spcBef>
                <a:spcPts val="0"/>
              </a:spcBef>
              <a:spcAft>
                <a:spcPts val="0"/>
              </a:spcAft>
              <a:buNone/>
            </a:pPr>
            <a:r>
              <a:rPr b="0" i="0" lang="en" sz="1100" u="none" cap="none" strike="noStrike">
                <a:solidFill>
                  <a:srgbClr val="000000"/>
                </a:solidFill>
                <a:latin typeface="Arial"/>
                <a:ea typeface="Arial"/>
                <a:cs typeface="Arial"/>
                <a:sym typeface="Arial"/>
              </a:rPr>
              <a:t>OEM strategies - model availability, production, sales targets</a:t>
            </a:r>
            <a:endParaRPr/>
          </a:p>
        </p:txBody>
      </p:sp>
      <p:sp>
        <p:nvSpPr>
          <p:cNvPr id="105" name="Google Shape;105;p15"/>
          <p:cNvSpPr txBox="1"/>
          <p:nvPr/>
        </p:nvSpPr>
        <p:spPr>
          <a:xfrm>
            <a:off x="928058" y="4039753"/>
            <a:ext cx="378300" cy="392400"/>
          </a:xfrm>
          <a:prstGeom prst="rect">
            <a:avLst/>
          </a:prstGeom>
          <a:noFill/>
          <a:ln>
            <a:noFill/>
          </a:ln>
        </p:spPr>
        <p:txBody>
          <a:bodyPr anchorCtr="0" anchor="t" bIns="34275" lIns="0" spcFirstLastPara="1" rIns="0" wrap="square" tIns="34275">
            <a:spAutoFit/>
          </a:bodyPr>
          <a:lstStyle/>
          <a:p>
            <a:pPr indent="0" lvl="0" marL="0" marR="0" rtl="0" algn="l">
              <a:lnSpc>
                <a:spcPct val="100000"/>
              </a:lnSpc>
              <a:spcBef>
                <a:spcPts val="0"/>
              </a:spcBef>
              <a:spcAft>
                <a:spcPts val="0"/>
              </a:spcAft>
              <a:buNone/>
            </a:pPr>
            <a:r>
              <a:rPr b="1" i="0" lang="en" sz="2100" u="none" cap="none" strike="noStrike">
                <a:solidFill>
                  <a:schemeClr val="accent1"/>
                </a:solidFill>
                <a:latin typeface="Calibri"/>
                <a:ea typeface="Calibri"/>
                <a:cs typeface="Calibri"/>
                <a:sym typeface="Calibri"/>
              </a:rPr>
              <a:t>06.</a:t>
            </a:r>
            <a:endParaRPr b="1" i="0" sz="2100" u="none" cap="none" strike="noStrike">
              <a:solidFill>
                <a:schemeClr val="accent1"/>
              </a:solidFill>
              <a:latin typeface="Calibri"/>
              <a:ea typeface="Calibri"/>
              <a:cs typeface="Calibri"/>
              <a:sym typeface="Calibri"/>
            </a:endParaRPr>
          </a:p>
        </p:txBody>
      </p:sp>
      <p:sp>
        <p:nvSpPr>
          <p:cNvPr id="106" name="Google Shape;106;p15"/>
          <p:cNvSpPr txBox="1"/>
          <p:nvPr/>
        </p:nvSpPr>
        <p:spPr>
          <a:xfrm>
            <a:off x="928058" y="3508826"/>
            <a:ext cx="378300" cy="392400"/>
          </a:xfrm>
          <a:prstGeom prst="rect">
            <a:avLst/>
          </a:prstGeom>
          <a:noFill/>
          <a:ln>
            <a:noFill/>
          </a:ln>
        </p:spPr>
        <p:txBody>
          <a:bodyPr anchorCtr="0" anchor="t" bIns="34275" lIns="0" spcFirstLastPara="1" rIns="0" wrap="square" tIns="34275">
            <a:spAutoFit/>
          </a:bodyPr>
          <a:lstStyle/>
          <a:p>
            <a:pPr indent="0" lvl="0" marL="0" marR="0" rtl="0" algn="l">
              <a:lnSpc>
                <a:spcPct val="100000"/>
              </a:lnSpc>
              <a:spcBef>
                <a:spcPts val="0"/>
              </a:spcBef>
              <a:spcAft>
                <a:spcPts val="0"/>
              </a:spcAft>
              <a:buNone/>
            </a:pPr>
            <a:r>
              <a:rPr b="1" i="0" lang="en" sz="2100" u="none" cap="none" strike="noStrike">
                <a:solidFill>
                  <a:schemeClr val="accent1"/>
                </a:solidFill>
                <a:latin typeface="Calibri"/>
                <a:ea typeface="Calibri"/>
                <a:cs typeface="Calibri"/>
                <a:sym typeface="Calibri"/>
              </a:rPr>
              <a:t>05.</a:t>
            </a:r>
            <a:endParaRPr b="1" i="0" sz="2100" u="none" cap="none" strike="noStrike">
              <a:solidFill>
                <a:schemeClr val="accent1"/>
              </a:solidFill>
              <a:latin typeface="Calibri"/>
              <a:ea typeface="Calibri"/>
              <a:cs typeface="Calibri"/>
              <a:sym typeface="Calibri"/>
            </a:endParaRPr>
          </a:p>
        </p:txBody>
      </p:sp>
      <p:sp>
        <p:nvSpPr>
          <p:cNvPr id="107" name="Google Shape;107;p15"/>
          <p:cNvSpPr txBox="1"/>
          <p:nvPr/>
        </p:nvSpPr>
        <p:spPr>
          <a:xfrm>
            <a:off x="5780008" y="2731203"/>
            <a:ext cx="2400900" cy="408000"/>
          </a:xfrm>
          <a:prstGeom prst="rect">
            <a:avLst/>
          </a:prstGeom>
          <a:noFill/>
          <a:ln>
            <a:noFill/>
          </a:ln>
        </p:spPr>
        <p:txBody>
          <a:bodyPr anchorCtr="0" anchor="t" bIns="34275" lIns="0" spcFirstLastPara="1" rIns="0" wrap="square" tIns="34275">
            <a:spAutoFit/>
          </a:bodyPr>
          <a:lstStyle/>
          <a:p>
            <a:pPr indent="0" lvl="0" marL="139700" marR="0" rtl="0" algn="l">
              <a:lnSpc>
                <a:spcPct val="100000"/>
              </a:lnSpc>
              <a:spcBef>
                <a:spcPts val="0"/>
              </a:spcBef>
              <a:spcAft>
                <a:spcPts val="0"/>
              </a:spcAft>
              <a:buNone/>
            </a:pPr>
            <a:r>
              <a:rPr b="0" i="0" lang="en" sz="1100" u="none" cap="none" strike="noStrike">
                <a:solidFill>
                  <a:schemeClr val="lt1"/>
                </a:solidFill>
                <a:latin typeface="Arial"/>
                <a:ea typeface="Arial"/>
                <a:cs typeface="Arial"/>
                <a:sym typeface="Arial"/>
              </a:rPr>
              <a:t>Policy pressures - CA, WA, CO ICE bans are coming. </a:t>
            </a:r>
            <a:endParaRPr/>
          </a:p>
        </p:txBody>
      </p:sp>
      <p:sp>
        <p:nvSpPr>
          <p:cNvPr id="108" name="Google Shape;108;p15"/>
          <p:cNvSpPr txBox="1"/>
          <p:nvPr/>
        </p:nvSpPr>
        <p:spPr>
          <a:xfrm>
            <a:off x="5780008" y="4094687"/>
            <a:ext cx="2400900" cy="408000"/>
          </a:xfrm>
          <a:prstGeom prst="rect">
            <a:avLst/>
          </a:prstGeom>
          <a:noFill/>
          <a:ln>
            <a:noFill/>
          </a:ln>
        </p:spPr>
        <p:txBody>
          <a:bodyPr anchorCtr="0" anchor="t" bIns="34275" lIns="0" spcFirstLastPara="1" rIns="0" wrap="square" tIns="34275">
            <a:spAutoFit/>
          </a:bodyPr>
          <a:lstStyle/>
          <a:p>
            <a:pPr indent="0" lvl="0" marL="139700" marR="0" rtl="0" algn="l">
              <a:lnSpc>
                <a:spcPct val="100000"/>
              </a:lnSpc>
              <a:spcBef>
                <a:spcPts val="0"/>
              </a:spcBef>
              <a:spcAft>
                <a:spcPts val="0"/>
              </a:spcAft>
              <a:buNone/>
            </a:pPr>
            <a:r>
              <a:rPr b="0" i="0" lang="en" sz="1100" u="none" cap="none" strike="noStrike">
                <a:solidFill>
                  <a:schemeClr val="lt1"/>
                </a:solidFill>
                <a:latin typeface="Arial"/>
                <a:ea typeface="Arial"/>
                <a:cs typeface="Arial"/>
                <a:sym typeface="Arial"/>
              </a:rPr>
              <a:t>Consumer sentiment - price point &amp; driving range close to ICE</a:t>
            </a:r>
            <a:endParaRPr/>
          </a:p>
        </p:txBody>
      </p:sp>
      <p:pic>
        <p:nvPicPr>
          <p:cNvPr descr="Customer review" id="109" name="Google Shape;109;p15"/>
          <p:cNvPicPr preferRelativeResize="0"/>
          <p:nvPr/>
        </p:nvPicPr>
        <p:blipFill rotWithShape="1">
          <a:blip r:embed="rId3">
            <a:alphaModFix/>
          </a:blip>
          <a:srcRect b="0" l="0" r="0" t="0"/>
          <a:stretch/>
        </p:blipFill>
        <p:spPr>
          <a:xfrm>
            <a:off x="5078873" y="2686560"/>
            <a:ext cx="547337" cy="547337"/>
          </a:xfrm>
          <a:prstGeom prst="rect">
            <a:avLst/>
          </a:prstGeom>
          <a:noFill/>
          <a:ln>
            <a:noFill/>
          </a:ln>
        </p:spPr>
      </p:pic>
      <p:pic>
        <p:nvPicPr>
          <p:cNvPr descr="Customer review" id="110" name="Google Shape;110;p15"/>
          <p:cNvPicPr preferRelativeResize="0"/>
          <p:nvPr/>
        </p:nvPicPr>
        <p:blipFill rotWithShape="1">
          <a:blip r:embed="rId3">
            <a:alphaModFix/>
          </a:blip>
          <a:srcRect b="0" l="0" r="0" t="0"/>
          <a:stretch/>
        </p:blipFill>
        <p:spPr>
          <a:xfrm>
            <a:off x="5078873" y="2011485"/>
            <a:ext cx="547337" cy="547337"/>
          </a:xfrm>
          <a:prstGeom prst="rect">
            <a:avLst/>
          </a:prstGeom>
          <a:noFill/>
          <a:ln>
            <a:noFill/>
          </a:ln>
        </p:spPr>
      </p:pic>
      <p:pic>
        <p:nvPicPr>
          <p:cNvPr descr="Customer review" id="111" name="Google Shape;111;p15"/>
          <p:cNvPicPr preferRelativeResize="0"/>
          <p:nvPr/>
        </p:nvPicPr>
        <p:blipFill rotWithShape="1">
          <a:blip r:embed="rId3">
            <a:alphaModFix/>
          </a:blip>
          <a:srcRect b="0" l="0" r="0" t="0"/>
          <a:stretch/>
        </p:blipFill>
        <p:spPr>
          <a:xfrm>
            <a:off x="5078873" y="1336410"/>
            <a:ext cx="547337" cy="547337"/>
          </a:xfrm>
          <a:prstGeom prst="rect">
            <a:avLst/>
          </a:prstGeom>
          <a:noFill/>
          <a:ln>
            <a:noFill/>
          </a:ln>
        </p:spPr>
      </p:pic>
      <p:pic>
        <p:nvPicPr>
          <p:cNvPr descr="Customer review" id="112" name="Google Shape;112;p15"/>
          <p:cNvPicPr preferRelativeResize="0"/>
          <p:nvPr/>
        </p:nvPicPr>
        <p:blipFill rotWithShape="1">
          <a:blip r:embed="rId3">
            <a:alphaModFix/>
          </a:blip>
          <a:srcRect b="0" l="0" r="0" t="0"/>
          <a:stretch/>
        </p:blipFill>
        <p:spPr>
          <a:xfrm>
            <a:off x="5078873" y="4036712"/>
            <a:ext cx="547337" cy="547337"/>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16"/>
          <p:cNvSpPr/>
          <p:nvPr/>
        </p:nvSpPr>
        <p:spPr>
          <a:xfrm>
            <a:off x="4389400" y="788050"/>
            <a:ext cx="4339500" cy="3778500"/>
          </a:xfrm>
          <a:prstGeom prst="rect">
            <a:avLst/>
          </a:prstGeom>
          <a:solidFill>
            <a:srgbClr val="666666"/>
          </a:solidFill>
          <a:ln cap="flat" cmpd="sng" w="2857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p16"/>
          <p:cNvSpPr txBox="1"/>
          <p:nvPr>
            <p:ph type="title"/>
          </p:nvPr>
        </p:nvSpPr>
        <p:spPr>
          <a:xfrm>
            <a:off x="348700" y="64300"/>
            <a:ext cx="8520600" cy="831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sz="3600">
                <a:solidFill>
                  <a:srgbClr val="000000"/>
                </a:solidFill>
              </a:rPr>
              <a:t>West Coast EV </a:t>
            </a:r>
            <a:r>
              <a:rPr lang="en" sz="3600">
                <a:solidFill>
                  <a:srgbClr val="000000"/>
                </a:solidFill>
              </a:rPr>
              <a:t>Adoption</a:t>
            </a:r>
            <a:endParaRPr>
              <a:solidFill>
                <a:srgbClr val="000000"/>
              </a:solidFill>
            </a:endParaRPr>
          </a:p>
        </p:txBody>
      </p:sp>
      <p:sp>
        <p:nvSpPr>
          <p:cNvPr id="119" name="Google Shape;119;p16"/>
          <p:cNvSpPr txBox="1"/>
          <p:nvPr/>
        </p:nvSpPr>
        <p:spPr>
          <a:xfrm>
            <a:off x="4449250" y="836350"/>
            <a:ext cx="4219800" cy="3686400"/>
          </a:xfrm>
          <a:prstGeom prst="rect">
            <a:avLst/>
          </a:prstGeom>
          <a:noFill/>
          <a:ln>
            <a:noFill/>
          </a:ln>
        </p:spPr>
        <p:txBody>
          <a:bodyPr anchorCtr="0" anchor="ctr" bIns="19050" lIns="19050" spcFirstLastPara="1" rIns="19050" wrap="square" tIns="19050">
            <a:spAutoFit/>
          </a:bodyPr>
          <a:lstStyle/>
          <a:p>
            <a:pPr indent="0" lvl="0" marL="0" marR="0" rtl="0" algn="ctr">
              <a:lnSpc>
                <a:spcPct val="100000"/>
              </a:lnSpc>
              <a:spcBef>
                <a:spcPts val="0"/>
              </a:spcBef>
              <a:spcAft>
                <a:spcPts val="0"/>
              </a:spcAft>
              <a:buClr>
                <a:srgbClr val="000000"/>
              </a:buClr>
              <a:buSzPts val="1500"/>
              <a:buFont typeface="Arial"/>
              <a:buNone/>
            </a:pPr>
            <a:r>
              <a:rPr b="1" i="0" lang="en" sz="1500" u="none" cap="none" strike="noStrike">
                <a:solidFill>
                  <a:srgbClr val="FFFFFF"/>
                </a:solidFill>
                <a:latin typeface="Arial"/>
                <a:ea typeface="Arial"/>
                <a:cs typeface="Arial"/>
                <a:sym typeface="Arial"/>
              </a:rPr>
              <a:t>Largest EV markets</a:t>
            </a:r>
            <a:endParaRPr b="1" i="0" sz="1500" u="none" cap="none" strike="noStrike">
              <a:solidFill>
                <a:srgbClr val="FFFFFF"/>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500"/>
              <a:buFont typeface="Arial"/>
              <a:buNone/>
            </a:pPr>
            <a:r>
              <a:t/>
            </a:r>
            <a:endParaRPr b="1" i="0" sz="1500" u="none" cap="none" strike="noStrike">
              <a:solidFill>
                <a:srgbClr val="FFFFFF"/>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300"/>
              <a:buFont typeface="Arial"/>
              <a:buNone/>
            </a:pPr>
            <a:r>
              <a:rPr b="0" i="0" lang="en" sz="1300" u="none" cap="none" strike="noStrike">
                <a:solidFill>
                  <a:srgbClr val="FFFFFF"/>
                </a:solidFill>
                <a:latin typeface="Arial"/>
                <a:ea typeface="Arial"/>
                <a:cs typeface="Arial"/>
                <a:sym typeface="Arial"/>
              </a:rPr>
              <a:t>West Coast EV adoption rates ~3x nat’l average</a:t>
            </a:r>
            <a:endParaRPr b="1" i="0" sz="1300" u="none" cap="none" strike="noStrike">
              <a:solidFill>
                <a:srgbClr val="FFFFFF"/>
              </a:solidFill>
              <a:latin typeface="Arial"/>
              <a:ea typeface="Arial"/>
              <a:cs typeface="Arial"/>
              <a:sym typeface="Arial"/>
            </a:endParaRPr>
          </a:p>
          <a:p>
            <a:pPr indent="-311150" lvl="0" marL="914400" marR="0" rtl="0" algn="l">
              <a:lnSpc>
                <a:spcPct val="100000"/>
              </a:lnSpc>
              <a:spcBef>
                <a:spcPts val="0"/>
              </a:spcBef>
              <a:spcAft>
                <a:spcPts val="0"/>
              </a:spcAft>
              <a:buClr>
                <a:srgbClr val="FFFFFF"/>
              </a:buClr>
              <a:buSzPts val="1300"/>
              <a:buFont typeface="Arial"/>
              <a:buAutoNum type="arabicPeriod"/>
            </a:pPr>
            <a:r>
              <a:rPr b="0" i="0" lang="en" sz="1300" u="none" cap="none" strike="noStrike">
                <a:solidFill>
                  <a:srgbClr val="FFFFFF"/>
                </a:solidFill>
                <a:latin typeface="Arial"/>
                <a:ea typeface="Arial"/>
                <a:cs typeface="Arial"/>
                <a:sym typeface="Arial"/>
              </a:rPr>
              <a:t>Southern California</a:t>
            </a:r>
            <a:endParaRPr b="0" i="0" sz="1300" u="none" cap="none" strike="noStrike">
              <a:solidFill>
                <a:srgbClr val="FFFFFF"/>
              </a:solidFill>
              <a:latin typeface="Arial"/>
              <a:ea typeface="Arial"/>
              <a:cs typeface="Arial"/>
              <a:sym typeface="Arial"/>
            </a:endParaRPr>
          </a:p>
          <a:p>
            <a:pPr indent="-311150" lvl="0" marL="914400" marR="0" rtl="0" algn="l">
              <a:lnSpc>
                <a:spcPct val="100000"/>
              </a:lnSpc>
              <a:spcBef>
                <a:spcPts val="0"/>
              </a:spcBef>
              <a:spcAft>
                <a:spcPts val="0"/>
              </a:spcAft>
              <a:buClr>
                <a:srgbClr val="FFFFFF"/>
              </a:buClr>
              <a:buSzPts val="1300"/>
              <a:buFont typeface="Arial"/>
              <a:buAutoNum type="arabicPeriod"/>
            </a:pPr>
            <a:r>
              <a:rPr b="0" i="0" lang="en" sz="1300" u="none" cap="none" strike="noStrike">
                <a:solidFill>
                  <a:srgbClr val="FFFFFF"/>
                </a:solidFill>
                <a:latin typeface="Arial"/>
                <a:ea typeface="Arial"/>
                <a:cs typeface="Arial"/>
                <a:sym typeface="Arial"/>
              </a:rPr>
              <a:t>Northern California</a:t>
            </a:r>
            <a:endParaRPr b="0" i="0" sz="1300" u="none" cap="none" strike="noStrike">
              <a:solidFill>
                <a:srgbClr val="FFFFFF"/>
              </a:solidFill>
              <a:latin typeface="Arial"/>
              <a:ea typeface="Arial"/>
              <a:cs typeface="Arial"/>
              <a:sym typeface="Arial"/>
            </a:endParaRPr>
          </a:p>
          <a:p>
            <a:pPr indent="-311150" lvl="0" marL="914400" marR="0" rtl="0" algn="l">
              <a:lnSpc>
                <a:spcPct val="100000"/>
              </a:lnSpc>
              <a:spcBef>
                <a:spcPts val="0"/>
              </a:spcBef>
              <a:spcAft>
                <a:spcPts val="0"/>
              </a:spcAft>
              <a:buClr>
                <a:srgbClr val="FFFFFF"/>
              </a:buClr>
              <a:buSzPts val="1300"/>
              <a:buFont typeface="Arial"/>
              <a:buAutoNum type="arabicPeriod"/>
            </a:pPr>
            <a:r>
              <a:rPr b="0" i="0" lang="en" sz="1300" u="none" cap="none" strike="noStrike">
                <a:solidFill>
                  <a:srgbClr val="FFFFFF"/>
                </a:solidFill>
                <a:latin typeface="Arial"/>
                <a:ea typeface="Arial"/>
                <a:cs typeface="Arial"/>
                <a:sym typeface="Arial"/>
              </a:rPr>
              <a:t>Seattle</a:t>
            </a:r>
            <a:endParaRPr b="0" i="0" sz="1300" u="none" cap="none" strike="noStrike">
              <a:solidFill>
                <a:srgbClr val="FFFFFF"/>
              </a:solidFill>
              <a:latin typeface="Arial"/>
              <a:ea typeface="Arial"/>
              <a:cs typeface="Arial"/>
              <a:sym typeface="Arial"/>
            </a:endParaRPr>
          </a:p>
          <a:p>
            <a:pPr indent="-311150" lvl="0" marL="914400" marR="0" rtl="0" algn="l">
              <a:lnSpc>
                <a:spcPct val="100000"/>
              </a:lnSpc>
              <a:spcBef>
                <a:spcPts val="0"/>
              </a:spcBef>
              <a:spcAft>
                <a:spcPts val="0"/>
              </a:spcAft>
              <a:buClr>
                <a:srgbClr val="FFFFFF"/>
              </a:buClr>
              <a:buSzPts val="1300"/>
              <a:buFont typeface="Arial"/>
              <a:buAutoNum type="arabicPeriod"/>
            </a:pPr>
            <a:r>
              <a:rPr b="0" i="0" lang="en" sz="1300" u="none" cap="none" strike="noStrike">
                <a:solidFill>
                  <a:srgbClr val="FFFFFF"/>
                </a:solidFill>
                <a:latin typeface="Arial"/>
                <a:ea typeface="Arial"/>
                <a:cs typeface="Arial"/>
                <a:sym typeface="Arial"/>
              </a:rPr>
              <a:t>Portland</a:t>
            </a:r>
            <a:endParaRPr b="0" i="0" sz="13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FFFFFF"/>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500"/>
              <a:buFont typeface="Arial"/>
              <a:buNone/>
            </a:pPr>
            <a:r>
              <a:rPr b="1" i="0" lang="en" sz="1500" u="none" cap="none" strike="noStrike">
                <a:solidFill>
                  <a:srgbClr val="FFFFFF"/>
                </a:solidFill>
                <a:latin typeface="Arial"/>
                <a:ea typeface="Arial"/>
                <a:cs typeface="Arial"/>
                <a:sym typeface="Arial"/>
              </a:rPr>
              <a:t>EV adoption is set to grow</a:t>
            </a:r>
            <a:endParaRPr b="1" i="0" sz="1500" u="none" cap="none" strike="noStrike">
              <a:solidFill>
                <a:srgbClr val="FFFFFF"/>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500"/>
              <a:buFont typeface="Arial"/>
              <a:buNone/>
            </a:pPr>
            <a:r>
              <a:t/>
            </a:r>
            <a:endParaRPr b="1" i="0" sz="1500" u="none" cap="none" strike="noStrike">
              <a:solidFill>
                <a:srgbClr val="FFFFFF"/>
              </a:solidFill>
              <a:latin typeface="Arial"/>
              <a:ea typeface="Arial"/>
              <a:cs typeface="Arial"/>
              <a:sym typeface="Arial"/>
            </a:endParaRPr>
          </a:p>
          <a:p>
            <a:pPr indent="-311150" lvl="0" marL="457200" marR="0" rtl="0" algn="l">
              <a:lnSpc>
                <a:spcPct val="100000"/>
              </a:lnSpc>
              <a:spcBef>
                <a:spcPts val="0"/>
              </a:spcBef>
              <a:spcAft>
                <a:spcPts val="0"/>
              </a:spcAft>
              <a:buClr>
                <a:srgbClr val="FFFFFF"/>
              </a:buClr>
              <a:buSzPts val="1300"/>
              <a:buFont typeface="Arial"/>
              <a:buChar char="➔"/>
            </a:pPr>
            <a:r>
              <a:rPr b="0" i="0" lang="en" sz="1300" u="none" cap="none" strike="noStrike">
                <a:solidFill>
                  <a:srgbClr val="FFFFFF"/>
                </a:solidFill>
                <a:latin typeface="Arial"/>
                <a:ea typeface="Arial"/>
                <a:cs typeface="Arial"/>
                <a:sym typeface="Arial"/>
              </a:rPr>
              <a:t>Many states are phasing out ICE vehicles</a:t>
            </a:r>
            <a:endParaRPr b="0" i="0" sz="1300" u="none" cap="none" strike="noStrike">
              <a:solidFill>
                <a:srgbClr val="FFFFFF"/>
              </a:solidFill>
              <a:latin typeface="Arial"/>
              <a:ea typeface="Arial"/>
              <a:cs typeface="Arial"/>
              <a:sym typeface="Arial"/>
            </a:endParaRPr>
          </a:p>
          <a:p>
            <a:pPr indent="-311150" lvl="0" marL="457200" marR="0" rtl="0" algn="l">
              <a:lnSpc>
                <a:spcPct val="100000"/>
              </a:lnSpc>
              <a:spcBef>
                <a:spcPts val="0"/>
              </a:spcBef>
              <a:spcAft>
                <a:spcPts val="0"/>
              </a:spcAft>
              <a:buClr>
                <a:srgbClr val="FFFFFF"/>
              </a:buClr>
              <a:buSzPts val="1300"/>
              <a:buFont typeface="Arial"/>
              <a:buChar char="➔"/>
            </a:pPr>
            <a:r>
              <a:rPr b="0" i="0" lang="en" sz="1300" u="none" cap="none" strike="noStrike">
                <a:solidFill>
                  <a:srgbClr val="FFFFFF"/>
                </a:solidFill>
                <a:latin typeface="Arial"/>
                <a:ea typeface="Arial"/>
                <a:cs typeface="Arial"/>
                <a:sym typeface="Arial"/>
              </a:rPr>
              <a:t>Investments in infrastructure and EV consumer incentives are growing</a:t>
            </a:r>
            <a:endParaRPr b="0" i="0" sz="1300" u="none" cap="none" strike="noStrike">
              <a:solidFill>
                <a:srgbClr val="FFFFFF"/>
              </a:solidFill>
              <a:latin typeface="Arial"/>
              <a:ea typeface="Arial"/>
              <a:cs typeface="Arial"/>
              <a:sym typeface="Arial"/>
            </a:endParaRPr>
          </a:p>
          <a:p>
            <a:pPr indent="-311150" lvl="0" marL="457200" marR="0" rtl="0" algn="l">
              <a:lnSpc>
                <a:spcPct val="100000"/>
              </a:lnSpc>
              <a:spcBef>
                <a:spcPts val="0"/>
              </a:spcBef>
              <a:spcAft>
                <a:spcPts val="0"/>
              </a:spcAft>
              <a:buClr>
                <a:srgbClr val="FFFFFF"/>
              </a:buClr>
              <a:buSzPts val="1300"/>
              <a:buFont typeface="Arial"/>
              <a:buChar char="➔"/>
            </a:pPr>
            <a:r>
              <a:rPr b="0" i="0" lang="en" sz="1300" u="none" cap="none" strike="noStrike">
                <a:solidFill>
                  <a:srgbClr val="FFFFFF"/>
                </a:solidFill>
                <a:latin typeface="Arial"/>
                <a:ea typeface="Arial"/>
                <a:cs typeface="Arial"/>
                <a:sym typeface="Arial"/>
              </a:rPr>
              <a:t>Price point and driving range are on par with ICE</a:t>
            </a:r>
            <a:endParaRPr b="0" i="0" sz="1300" u="none" cap="none" strike="noStrike">
              <a:solidFill>
                <a:srgbClr val="FFFFFF"/>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500"/>
              <a:buFont typeface="Arial"/>
              <a:buNone/>
            </a:pPr>
            <a:r>
              <a:t/>
            </a:r>
            <a:endParaRPr b="0" i="0" sz="1500" u="none" cap="none" strike="noStrike">
              <a:solidFill>
                <a:srgbClr val="FFFFFF"/>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500"/>
              <a:buFont typeface="Arial"/>
              <a:buNone/>
            </a:pPr>
            <a:r>
              <a:rPr b="1" i="0" lang="en" sz="1500" u="none" cap="none" strike="noStrike">
                <a:solidFill>
                  <a:srgbClr val="FFFFFF"/>
                </a:solidFill>
                <a:latin typeface="Arial"/>
                <a:ea typeface="Arial"/>
                <a:cs typeface="Arial"/>
                <a:sym typeface="Arial"/>
              </a:rPr>
              <a:t>Tire and service needs are poised to grow exponentially</a:t>
            </a:r>
            <a:endParaRPr b="0" i="0" sz="1500" u="none" cap="none" strike="noStrike">
              <a:solidFill>
                <a:srgbClr val="FFFFFF"/>
              </a:solidFill>
              <a:latin typeface="Arial"/>
              <a:ea typeface="Arial"/>
              <a:cs typeface="Arial"/>
              <a:sym typeface="Arial"/>
            </a:endParaRPr>
          </a:p>
        </p:txBody>
      </p:sp>
      <p:pic>
        <p:nvPicPr>
          <p:cNvPr descr="Screen Shot 2021-04-11 at 9.18.26 AM.png" id="120" name="Google Shape;120;p16"/>
          <p:cNvPicPr preferRelativeResize="0"/>
          <p:nvPr/>
        </p:nvPicPr>
        <p:blipFill rotWithShape="1">
          <a:blip r:embed="rId3">
            <a:alphaModFix/>
          </a:blip>
          <a:srcRect b="0" l="0" r="0" t="1244"/>
          <a:stretch/>
        </p:blipFill>
        <p:spPr>
          <a:xfrm>
            <a:off x="545000" y="788050"/>
            <a:ext cx="3604676" cy="3778499"/>
          </a:xfrm>
          <a:prstGeom prst="rect">
            <a:avLst/>
          </a:prstGeom>
          <a:noFill/>
          <a:ln cap="flat" cmpd="sng" w="28575">
            <a:solidFill>
              <a:srgbClr val="CCCCCC"/>
            </a:solidFill>
            <a:prstDash val="solid"/>
            <a:round/>
            <a:headEnd len="sm" w="sm" type="none"/>
            <a:tailEnd len="sm" w="sm" type="none"/>
          </a:ln>
          <a:effectLst>
            <a:outerShdw blurRad="57150" rotWithShape="0" algn="bl" dir="5400000" dist="19050">
              <a:srgbClr val="000000">
                <a:alpha val="49800"/>
              </a:srgbClr>
            </a:outerShdw>
          </a:effectLst>
        </p:spPr>
      </p:pic>
      <p:sp>
        <p:nvSpPr>
          <p:cNvPr id="121" name="Google Shape;121;p16"/>
          <p:cNvSpPr txBox="1"/>
          <p:nvPr/>
        </p:nvSpPr>
        <p:spPr>
          <a:xfrm>
            <a:off x="7916756" y="4689246"/>
            <a:ext cx="888000" cy="119400"/>
          </a:xfrm>
          <a:prstGeom prst="rect">
            <a:avLst/>
          </a:prstGeom>
          <a:noFill/>
          <a:ln>
            <a:noFill/>
          </a:ln>
        </p:spPr>
        <p:txBody>
          <a:bodyPr anchorCtr="0" anchor="ctr" bIns="19050" lIns="19050" spcFirstLastPara="1" rIns="19050" wrap="square" tIns="19050">
            <a:spAutoFit/>
          </a:bodyPr>
          <a:lstStyle/>
          <a:p>
            <a:pPr indent="0" lvl="0" marL="0" marR="0" rtl="0" algn="l">
              <a:lnSpc>
                <a:spcPct val="100000"/>
              </a:lnSpc>
              <a:spcBef>
                <a:spcPts val="0"/>
              </a:spcBef>
              <a:spcAft>
                <a:spcPts val="0"/>
              </a:spcAft>
              <a:buClr>
                <a:srgbClr val="000000"/>
              </a:buClr>
              <a:buSzPts val="525"/>
              <a:buFont typeface="Arial"/>
              <a:buNone/>
            </a:pPr>
            <a:r>
              <a:rPr b="0" i="0" lang="en" sz="525" u="none" cap="none" strike="noStrike">
                <a:solidFill>
                  <a:srgbClr val="000000"/>
                </a:solidFill>
                <a:latin typeface="Arial"/>
                <a:ea typeface="Arial"/>
                <a:cs typeface="Arial"/>
                <a:sym typeface="Arial"/>
              </a:rPr>
              <a:t>*Internal Combustion Engine</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17"/>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Data Exploration</a:t>
            </a:r>
            <a:endParaRPr/>
          </a:p>
        </p:txBody>
      </p:sp>
      <p:sp>
        <p:nvSpPr>
          <p:cNvPr id="127" name="Google Shape;127;p17"/>
          <p:cNvSpPr txBox="1"/>
          <p:nvPr>
            <p:ph idx="1" type="body"/>
          </p:nvPr>
        </p:nvSpPr>
        <p:spPr>
          <a:xfrm>
            <a:off x="311700" y="1225225"/>
            <a:ext cx="8520600" cy="3354000"/>
          </a:xfrm>
          <a:prstGeom prst="rect">
            <a:avLst/>
          </a:prstGeom>
        </p:spPr>
        <p:txBody>
          <a:bodyPr anchorCtr="0" anchor="t" bIns="91425" lIns="91425" spcFirstLastPara="1" rIns="91425" wrap="square" tIns="91425">
            <a:normAutofit lnSpcReduction="10000"/>
          </a:bodyPr>
          <a:lstStyle/>
          <a:p>
            <a:pPr indent="-342900" lvl="0" marL="457200" rtl="0" algn="l">
              <a:spcBef>
                <a:spcPts val="0"/>
              </a:spcBef>
              <a:spcAft>
                <a:spcPts val="0"/>
              </a:spcAft>
              <a:buSzPts val="1800"/>
              <a:buChar char="●"/>
            </a:pPr>
            <a:r>
              <a:rPr lang="en"/>
              <a:t>Identified topic to help guide the process of data exploration</a:t>
            </a:r>
            <a:endParaRPr/>
          </a:p>
          <a:p>
            <a:pPr indent="-317500" lvl="1" marL="914400" rtl="0" algn="l">
              <a:spcBef>
                <a:spcPts val="0"/>
              </a:spcBef>
              <a:spcAft>
                <a:spcPts val="0"/>
              </a:spcAft>
              <a:buSzPts val="1400"/>
              <a:buChar char="○"/>
            </a:pPr>
            <a:r>
              <a:rPr lang="en"/>
              <a:t>Dug further into the topic and </a:t>
            </a:r>
            <a:r>
              <a:rPr lang="en"/>
              <a:t>identified</a:t>
            </a:r>
            <a:r>
              <a:rPr lang="en"/>
              <a:t> certain factors that potentially could tell/support our story. </a:t>
            </a:r>
            <a:endParaRPr/>
          </a:p>
          <a:p>
            <a:pPr indent="-317500" lvl="1" marL="914400" rtl="0" algn="l">
              <a:spcBef>
                <a:spcPts val="0"/>
              </a:spcBef>
              <a:spcAft>
                <a:spcPts val="0"/>
              </a:spcAft>
              <a:buSzPts val="1400"/>
              <a:buChar char="○"/>
            </a:pPr>
            <a:r>
              <a:rPr lang="en"/>
              <a:t>Each of the group members took a set of data and owned that dataset. </a:t>
            </a:r>
            <a:endParaRPr/>
          </a:p>
          <a:p>
            <a:pPr indent="-317500" lvl="1" marL="914400" rtl="0" algn="l">
              <a:spcBef>
                <a:spcPts val="0"/>
              </a:spcBef>
              <a:spcAft>
                <a:spcPts val="0"/>
              </a:spcAft>
              <a:buSzPts val="1400"/>
              <a:buChar char="○"/>
            </a:pPr>
            <a:r>
              <a:rPr lang="en"/>
              <a:t>Our data </a:t>
            </a:r>
            <a:r>
              <a:rPr lang="en"/>
              <a:t>consisted of 3 datasets; demographics data for EV owners in CA, incentives by counties in CA, and sales data broken down by county, make and model. </a:t>
            </a:r>
            <a:endParaRPr/>
          </a:p>
          <a:p>
            <a:pPr indent="-317500" lvl="1" marL="914400" rtl="0" algn="l">
              <a:spcBef>
                <a:spcPts val="0"/>
              </a:spcBef>
              <a:spcAft>
                <a:spcPts val="0"/>
              </a:spcAft>
              <a:buSzPts val="1400"/>
              <a:buChar char="○"/>
            </a:pPr>
            <a:r>
              <a:rPr lang="en"/>
              <a:t>One of the limitations in the data sets particularly in the incentives data was missing certain incentive start dates. </a:t>
            </a:r>
            <a:endParaRPr/>
          </a:p>
          <a:p>
            <a:pPr indent="-317500" lvl="1" marL="914400" rtl="0" algn="l">
              <a:spcBef>
                <a:spcPts val="0"/>
              </a:spcBef>
              <a:spcAft>
                <a:spcPts val="0"/>
              </a:spcAft>
              <a:buSzPts val="1400"/>
              <a:buChar char="○"/>
            </a:pPr>
            <a:r>
              <a:rPr lang="en"/>
              <a:t>Another limitation of the data was potentially skewed data through COVID years related to consumers driving less and less consumption in general. </a:t>
            </a:r>
            <a:endParaRPr/>
          </a:p>
          <a:p>
            <a:pPr indent="-317500" lvl="1" marL="914400" rtl="0" algn="l">
              <a:spcBef>
                <a:spcPts val="0"/>
              </a:spcBef>
              <a:spcAft>
                <a:spcPts val="0"/>
              </a:spcAft>
              <a:buSzPts val="1400"/>
              <a:buChar char="○"/>
            </a:pPr>
            <a:r>
              <a:rPr lang="en"/>
              <a:t>In addition, we identified any data points that needed to be converted or re-shaped. </a:t>
            </a:r>
            <a:endParaRPr/>
          </a:p>
          <a:p>
            <a:pPr indent="-317500" lvl="1" marL="914400" rtl="0" algn="l">
              <a:spcBef>
                <a:spcPts val="0"/>
              </a:spcBef>
              <a:spcAft>
                <a:spcPts val="0"/>
              </a:spcAft>
              <a:buSzPts val="1400"/>
              <a:buChar char="○"/>
            </a:pPr>
            <a:r>
              <a:rPr lang="en"/>
              <a:t>Multiple linear regression was performed on the demographics and the incentives by county data set.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18"/>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Machine Learning Model</a:t>
            </a:r>
            <a:endParaRPr/>
          </a:p>
        </p:txBody>
      </p:sp>
      <p:sp>
        <p:nvSpPr>
          <p:cNvPr id="133" name="Google Shape;133;p18"/>
          <p:cNvSpPr txBox="1"/>
          <p:nvPr>
            <p:ph idx="1" type="body"/>
          </p:nvPr>
        </p:nvSpPr>
        <p:spPr>
          <a:xfrm>
            <a:off x="311700" y="1225225"/>
            <a:ext cx="8520600" cy="3354000"/>
          </a:xfrm>
          <a:prstGeom prst="rect">
            <a:avLst/>
          </a:prstGeom>
        </p:spPr>
        <p:txBody>
          <a:bodyPr anchorCtr="0" anchor="t" bIns="91425" lIns="91425" spcFirstLastPara="1" rIns="91425" wrap="square" tIns="91425">
            <a:normAutofit lnSpcReduction="10000"/>
          </a:bodyPr>
          <a:lstStyle/>
          <a:p>
            <a:pPr indent="-317500" lvl="0" marL="457200" rtl="0" algn="l">
              <a:spcBef>
                <a:spcPts val="0"/>
              </a:spcBef>
              <a:spcAft>
                <a:spcPts val="0"/>
              </a:spcAft>
              <a:buSzPts val="1400"/>
              <a:buChar char="●"/>
            </a:pPr>
            <a:r>
              <a:rPr lang="en" sz="1200">
                <a:solidFill>
                  <a:srgbClr val="24292F"/>
                </a:solidFill>
                <a:highlight>
                  <a:srgbClr val="FFFFFF"/>
                </a:highlight>
              </a:rPr>
              <a:t>In evaluating our data, we considered all points that </a:t>
            </a:r>
            <a:r>
              <a:rPr lang="en" sz="1200">
                <a:solidFill>
                  <a:srgbClr val="24292F"/>
                </a:solidFill>
                <a:highlight>
                  <a:srgbClr val="FFFFFF"/>
                </a:highlight>
              </a:rPr>
              <a:t>ultimately</a:t>
            </a:r>
            <a:r>
              <a:rPr lang="en" sz="1200">
                <a:solidFill>
                  <a:srgbClr val="24292F"/>
                </a:solidFill>
                <a:highlight>
                  <a:srgbClr val="FFFFFF"/>
                </a:highlight>
              </a:rPr>
              <a:t> would support our topic; Do the number of incentives offered in counties of California contribute to EV sales? After initial evaluation we identified that the incentives and sales data would ultimately provide the best model for our hypothesis. The demographics data would serve best as supporting data. -Cleaning the data</a:t>
            </a:r>
            <a:endParaRPr sz="1200">
              <a:solidFill>
                <a:srgbClr val="24292F"/>
              </a:solidFill>
              <a:highlight>
                <a:srgbClr val="FFFFFF"/>
              </a:highlight>
            </a:endParaRPr>
          </a:p>
          <a:p>
            <a:pPr indent="-304800" lvl="1" marL="914400" rtl="0" algn="l">
              <a:spcBef>
                <a:spcPts val="0"/>
              </a:spcBef>
              <a:spcAft>
                <a:spcPts val="0"/>
              </a:spcAft>
              <a:buClr>
                <a:srgbClr val="24292F"/>
              </a:buClr>
              <a:buSzPts val="1200"/>
              <a:buChar char="○"/>
            </a:pPr>
            <a:r>
              <a:rPr lang="en" sz="1200">
                <a:solidFill>
                  <a:srgbClr val="24292F"/>
                </a:solidFill>
                <a:highlight>
                  <a:srgbClr val="FFFFFF"/>
                </a:highlight>
              </a:rPr>
              <a:t>The initial reshaping of the data took place in Jupyter notebook. We read in each of the data sets, identified that there were several nulls that needed to be removed. In addition, we took a fraction of the data given that our demographics data set was large.</a:t>
            </a:r>
            <a:endParaRPr sz="1200">
              <a:solidFill>
                <a:srgbClr val="24292F"/>
              </a:solidFill>
              <a:highlight>
                <a:srgbClr val="FFFFFF"/>
              </a:highlight>
            </a:endParaRPr>
          </a:p>
          <a:p>
            <a:pPr indent="-304800" lvl="0" marL="457200" rtl="0" algn="l">
              <a:spcBef>
                <a:spcPts val="0"/>
              </a:spcBef>
              <a:spcAft>
                <a:spcPts val="0"/>
              </a:spcAft>
              <a:buClr>
                <a:srgbClr val="24292F"/>
              </a:buClr>
              <a:buSzPts val="1200"/>
              <a:buChar char="●"/>
            </a:pPr>
            <a:r>
              <a:rPr lang="en" sz="1200">
                <a:solidFill>
                  <a:srgbClr val="24292F"/>
                </a:solidFill>
                <a:highlight>
                  <a:srgbClr val="FFFFFF"/>
                </a:highlight>
              </a:rPr>
              <a:t>AWS Relational Database and PG Admin</a:t>
            </a:r>
            <a:endParaRPr sz="1200">
              <a:solidFill>
                <a:srgbClr val="24292F"/>
              </a:solidFill>
              <a:highlight>
                <a:srgbClr val="FFFFFF"/>
              </a:highlight>
            </a:endParaRPr>
          </a:p>
          <a:p>
            <a:pPr indent="-304800" lvl="1" marL="914400" rtl="0" algn="l">
              <a:spcBef>
                <a:spcPts val="0"/>
              </a:spcBef>
              <a:spcAft>
                <a:spcPts val="0"/>
              </a:spcAft>
              <a:buClr>
                <a:srgbClr val="24292F"/>
              </a:buClr>
              <a:buSzPts val="1200"/>
              <a:buChar char="○"/>
            </a:pPr>
            <a:r>
              <a:rPr lang="en" sz="1200">
                <a:solidFill>
                  <a:srgbClr val="24292F"/>
                </a:solidFill>
                <a:highlight>
                  <a:srgbClr val="FFFFFF"/>
                </a:highlight>
              </a:rPr>
              <a:t>After completion of the initial </a:t>
            </a:r>
            <a:r>
              <a:rPr lang="en" sz="1200">
                <a:solidFill>
                  <a:srgbClr val="24292F"/>
                </a:solidFill>
                <a:highlight>
                  <a:srgbClr val="FFFFFF"/>
                </a:highlight>
              </a:rPr>
              <a:t>evaluation</a:t>
            </a:r>
            <a:r>
              <a:rPr lang="en" sz="1200">
                <a:solidFill>
                  <a:srgbClr val="24292F"/>
                </a:solidFill>
                <a:highlight>
                  <a:srgbClr val="FFFFFF"/>
                </a:highlight>
              </a:rPr>
              <a:t>, cleaning and </a:t>
            </a:r>
            <a:r>
              <a:rPr lang="en" sz="1200">
                <a:solidFill>
                  <a:srgbClr val="24292F"/>
                </a:solidFill>
                <a:highlight>
                  <a:srgbClr val="FFFFFF"/>
                </a:highlight>
              </a:rPr>
              <a:t>reshaping</a:t>
            </a:r>
            <a:r>
              <a:rPr lang="en" sz="1200">
                <a:solidFill>
                  <a:srgbClr val="24292F"/>
                </a:solidFill>
                <a:highlight>
                  <a:srgbClr val="FFFFFF"/>
                </a:highlight>
              </a:rPr>
              <a:t> of the data, we created a relations database in AWS and connected it to our PG Admin account. This allowed us to </a:t>
            </a:r>
            <a:r>
              <a:rPr lang="en" sz="1200">
                <a:solidFill>
                  <a:srgbClr val="24292F"/>
                </a:solidFill>
                <a:highlight>
                  <a:srgbClr val="FFFFFF"/>
                </a:highlight>
              </a:rPr>
              <a:t>join</a:t>
            </a:r>
            <a:r>
              <a:rPr lang="en" sz="1200">
                <a:solidFill>
                  <a:srgbClr val="24292F"/>
                </a:solidFill>
                <a:highlight>
                  <a:srgbClr val="FFFFFF"/>
                </a:highlight>
              </a:rPr>
              <a:t> our datasets and start correlating our metadata.</a:t>
            </a:r>
            <a:endParaRPr sz="1200">
              <a:solidFill>
                <a:srgbClr val="24292F"/>
              </a:solidFill>
              <a:highlight>
                <a:srgbClr val="FFFFFF"/>
              </a:highlight>
            </a:endParaRPr>
          </a:p>
          <a:p>
            <a:pPr indent="-304800" lvl="1" marL="914400" rtl="0" algn="l">
              <a:spcBef>
                <a:spcPts val="0"/>
              </a:spcBef>
              <a:spcAft>
                <a:spcPts val="0"/>
              </a:spcAft>
              <a:buClr>
                <a:srgbClr val="24292F"/>
              </a:buClr>
              <a:buSzPts val="1200"/>
              <a:buChar char="○"/>
            </a:pPr>
            <a:r>
              <a:rPr lang="en" sz="1200">
                <a:solidFill>
                  <a:srgbClr val="24292F"/>
                </a:solidFill>
                <a:highlight>
                  <a:srgbClr val="FFFFFF"/>
                </a:highlight>
              </a:rPr>
              <a:t>Our Dependent variables were: Ownership/Sales</a:t>
            </a:r>
            <a:endParaRPr sz="1200">
              <a:solidFill>
                <a:srgbClr val="24292F"/>
              </a:solidFill>
              <a:highlight>
                <a:srgbClr val="FFFFFF"/>
              </a:highlight>
            </a:endParaRPr>
          </a:p>
          <a:p>
            <a:pPr indent="-304800" lvl="1" marL="914400" rtl="0" algn="l">
              <a:spcBef>
                <a:spcPts val="0"/>
              </a:spcBef>
              <a:spcAft>
                <a:spcPts val="0"/>
              </a:spcAft>
              <a:buClr>
                <a:srgbClr val="24292F"/>
              </a:buClr>
              <a:buSzPts val="1200"/>
              <a:buChar char="○"/>
            </a:pPr>
            <a:r>
              <a:rPr lang="en" sz="1200">
                <a:solidFill>
                  <a:srgbClr val="24292F"/>
                </a:solidFill>
                <a:highlight>
                  <a:srgbClr val="FFFFFF"/>
                </a:highlight>
              </a:rPr>
              <a:t>Our Independent variables were: Income, Incentives, Length of Commute, etc. -The final 3 highest correlated factors were determined by multiple linear regression analysis</a:t>
            </a:r>
            <a:endParaRPr sz="1200">
              <a:solidFill>
                <a:srgbClr val="24292F"/>
              </a:solidFill>
              <a:highlight>
                <a:srgbClr val="FFFFFF"/>
              </a:highlight>
            </a:endParaRPr>
          </a:p>
          <a:p>
            <a:pPr indent="0" lvl="0" marL="0" rtl="0" algn="l">
              <a:spcBef>
                <a:spcPts val="1200"/>
              </a:spcBef>
              <a:spcAft>
                <a:spcPts val="1200"/>
              </a:spcAft>
              <a:buNone/>
            </a:pPr>
            <a:r>
              <a:t/>
            </a:r>
            <a:endParaRPr sz="14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19"/>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Demographic makeup</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0"/>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Incentives by Counties </a:t>
            </a:r>
            <a:endParaRPr/>
          </a:p>
        </p:txBody>
      </p:sp>
      <p:pic>
        <p:nvPicPr>
          <p:cNvPr id="144" name="Google Shape;144;p20"/>
          <p:cNvPicPr preferRelativeResize="0"/>
          <p:nvPr/>
        </p:nvPicPr>
        <p:blipFill>
          <a:blip r:embed="rId3">
            <a:alphaModFix/>
          </a:blip>
          <a:stretch>
            <a:fillRect/>
          </a:stretch>
        </p:blipFill>
        <p:spPr>
          <a:xfrm>
            <a:off x="387250" y="971450"/>
            <a:ext cx="6125375" cy="3778424"/>
          </a:xfrm>
          <a:prstGeom prst="rect">
            <a:avLst/>
          </a:prstGeom>
          <a:noFill/>
          <a:ln>
            <a:noFill/>
          </a:ln>
        </p:spPr>
      </p:pic>
      <p:sp>
        <p:nvSpPr>
          <p:cNvPr id="145" name="Google Shape;145;p20"/>
          <p:cNvSpPr txBox="1"/>
          <p:nvPr/>
        </p:nvSpPr>
        <p:spPr>
          <a:xfrm>
            <a:off x="6749450" y="1043500"/>
            <a:ext cx="2264700" cy="2339700"/>
          </a:xfrm>
          <a:prstGeom prst="rect">
            <a:avLst/>
          </a:prstGeom>
          <a:noFill/>
          <a:ln cap="flat" cmpd="sng" w="9525">
            <a:solidFill>
              <a:schemeClr val="lt2"/>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Open Sans"/>
                <a:ea typeface="Open Sans"/>
                <a:cs typeface="Open Sans"/>
                <a:sym typeface="Open Sans"/>
              </a:rPr>
              <a:t>The following bar graph illustrates the max incentives broken down by county in the state of California. </a:t>
            </a:r>
            <a:endParaRPr>
              <a:latin typeface="Open Sans"/>
              <a:ea typeface="Open Sans"/>
              <a:cs typeface="Open Sans"/>
              <a:sym typeface="Open Sans"/>
            </a:endParaRPr>
          </a:p>
          <a:p>
            <a:pPr indent="0" lvl="0" marL="0" rtl="0" algn="l">
              <a:spcBef>
                <a:spcPts val="0"/>
              </a:spcBef>
              <a:spcAft>
                <a:spcPts val="0"/>
              </a:spcAft>
              <a:buNone/>
            </a:pPr>
            <a:r>
              <a:t/>
            </a:r>
            <a:endParaRPr>
              <a:latin typeface="Open Sans"/>
              <a:ea typeface="Open Sans"/>
              <a:cs typeface="Open Sans"/>
              <a:sym typeface="Open Sans"/>
            </a:endParaRPr>
          </a:p>
          <a:p>
            <a:pPr indent="0" lvl="0" marL="0" rtl="0" algn="l">
              <a:spcBef>
                <a:spcPts val="0"/>
              </a:spcBef>
              <a:spcAft>
                <a:spcPts val="0"/>
              </a:spcAft>
              <a:buNone/>
            </a:pPr>
            <a:r>
              <a:rPr lang="en">
                <a:latin typeface="Open Sans"/>
                <a:ea typeface="Open Sans"/>
                <a:cs typeface="Open Sans"/>
                <a:sym typeface="Open Sans"/>
              </a:rPr>
              <a:t>By far we can see Los Angeles county tops the chart offering up to 30K in total incentives*. </a:t>
            </a:r>
            <a:endParaRPr>
              <a:latin typeface="Open Sans"/>
              <a:ea typeface="Open Sans"/>
              <a:cs typeface="Open Sans"/>
              <a:sym typeface="Open Sans"/>
            </a:endParaRPr>
          </a:p>
        </p:txBody>
      </p:sp>
      <p:sp>
        <p:nvSpPr>
          <p:cNvPr id="146" name="Google Shape;146;p20"/>
          <p:cNvSpPr txBox="1"/>
          <p:nvPr/>
        </p:nvSpPr>
        <p:spPr>
          <a:xfrm>
            <a:off x="5661550" y="4810475"/>
            <a:ext cx="3441300" cy="276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600">
                <a:latin typeface="Open Sans"/>
                <a:ea typeface="Open Sans"/>
                <a:cs typeface="Open Sans"/>
                <a:sym typeface="Open Sans"/>
              </a:rPr>
              <a:t>*Certain incentives require meeting several </a:t>
            </a:r>
            <a:r>
              <a:rPr i="1" lang="en" sz="600">
                <a:latin typeface="Open Sans"/>
                <a:ea typeface="Open Sans"/>
                <a:cs typeface="Open Sans"/>
                <a:sym typeface="Open Sans"/>
              </a:rPr>
              <a:t>requirements</a:t>
            </a:r>
            <a:r>
              <a:rPr i="1" lang="en" sz="600">
                <a:latin typeface="Open Sans"/>
                <a:ea typeface="Open Sans"/>
                <a:cs typeface="Open Sans"/>
                <a:sym typeface="Open Sans"/>
              </a:rPr>
              <a:t> in order to be eligible. </a:t>
            </a:r>
            <a:endParaRPr i="1" sz="600">
              <a:latin typeface="Open Sans"/>
              <a:ea typeface="Open Sans"/>
              <a:cs typeface="Open Sans"/>
              <a:sym typeface="Open San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1"/>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Conclusions</a:t>
            </a:r>
            <a:endParaRPr/>
          </a:p>
        </p:txBody>
      </p:sp>
      <p:sp>
        <p:nvSpPr>
          <p:cNvPr id="152" name="Google Shape;152;p21"/>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Potential limitations of our data </a:t>
            </a:r>
            <a:endParaRPr/>
          </a:p>
          <a:p>
            <a:pPr indent="-342900" lvl="0" marL="457200" rtl="0" algn="l">
              <a:spcBef>
                <a:spcPts val="0"/>
              </a:spcBef>
              <a:spcAft>
                <a:spcPts val="0"/>
              </a:spcAft>
              <a:buSzPts val="1800"/>
              <a:buChar char="●"/>
            </a:pPr>
            <a:r>
              <a:rPr lang="en"/>
              <a:t>Potential opportunities for manufacturers of EV vehicles could be as simple as awareness of incentives to counties with a lower EV purchase rate particularly in </a:t>
            </a:r>
            <a:endParaRPr/>
          </a:p>
          <a:p>
            <a:pPr indent="-342900" lvl="0" marL="457200" rtl="0" algn="l">
              <a:spcBef>
                <a:spcPts val="0"/>
              </a:spcBef>
              <a:spcAft>
                <a:spcPts val="0"/>
              </a:spcAft>
              <a:buSzPts val="1800"/>
              <a:buChar char="●"/>
            </a:pPr>
            <a:r>
              <a:rPr lang="en"/>
              <a:t>Potential opportunity; does ethnic/racial diversity matter and/or contribute to EV sales?</a:t>
            </a:r>
            <a:endParaRPr/>
          </a:p>
          <a:p>
            <a:pPr indent="-342900" lvl="0" marL="457200" rtl="0" algn="l">
              <a:spcBef>
                <a:spcPts val="0"/>
              </a:spcBef>
              <a:spcAft>
                <a:spcPts val="0"/>
              </a:spcAft>
              <a:buSzPts val="1800"/>
              <a:buChar char="●"/>
            </a:pPr>
            <a:r>
              <a:rPr lang="en"/>
              <a:t>What about age? </a:t>
            </a:r>
            <a:r>
              <a:rPr lang="en"/>
              <a:t>Should</a:t>
            </a:r>
            <a:r>
              <a:rPr lang="en"/>
              <a:t> manufactures target market a younger demographic group by building a customer centric approach to their marketing?</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Luxe">
  <a:themeElements>
    <a:clrScheme name="Luxe">
      <a:dk1>
        <a:srgbClr val="000000"/>
      </a:dk1>
      <a:lt1>
        <a:srgbClr val="FFFFFF"/>
      </a:lt1>
      <a:dk2>
        <a:srgbClr val="B7B7B7"/>
      </a:dk2>
      <a:lt2>
        <a:srgbClr val="CCA677"/>
      </a:lt2>
      <a:accent1>
        <a:srgbClr val="5D4037"/>
      </a:accent1>
      <a:accent2>
        <a:srgbClr val="455A64"/>
      </a:accent2>
      <a:accent3>
        <a:srgbClr val="57BB8A"/>
      </a:accent3>
      <a:accent4>
        <a:srgbClr val="78909C"/>
      </a:accent4>
      <a:accent5>
        <a:srgbClr val="607D8B"/>
      </a:accent5>
      <a:accent6>
        <a:srgbClr val="DCE755"/>
      </a:accent6>
      <a:hlink>
        <a:srgbClr val="607D8B"/>
      </a:hlink>
      <a:folHlink>
        <a:srgbClr val="607D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